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2" r:id="rId21"/>
    <p:sldId id="295" r:id="rId22"/>
    <p:sldId id="274" r:id="rId23"/>
    <p:sldId id="275" r:id="rId24"/>
    <p:sldId id="276" r:id="rId25"/>
    <p:sldId id="291" r:id="rId26"/>
    <p:sldId id="280" r:id="rId27"/>
    <p:sldId id="281" r:id="rId28"/>
    <p:sldId id="282" r:id="rId29"/>
    <p:sldId id="286" r:id="rId30"/>
    <p:sldId id="290" r:id="rId31"/>
    <p:sldId id="289" r:id="rId32"/>
    <p:sldId id="28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A2F04-A2F1-4E25-8F57-501352703D0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78A755E-81D5-4918-88BC-4B63429BAC05}">
      <dgm:prSet phldrT="[Texto]" custT="1"/>
      <dgm:spPr/>
      <dgm:t>
        <a:bodyPr/>
        <a:lstStyle/>
        <a:p>
          <a:r>
            <a:rPr lang="pt-BR" sz="1700" b="1" dirty="0" smtClean="0"/>
            <a:t>SISTEMA BRASILEIRO DE CERTIFICAÇÃO </a:t>
          </a:r>
        </a:p>
        <a:p>
          <a:r>
            <a:rPr lang="pt-BR" sz="1700" b="1" dirty="0" smtClean="0"/>
            <a:t>(SBC)</a:t>
          </a:r>
          <a:endParaRPr lang="pt-BR" sz="1700" b="1" dirty="0"/>
        </a:p>
      </dgm:t>
    </dgm:pt>
    <dgm:pt modelId="{19F8AD7E-169C-4A58-8D86-A873C0783A00}" type="parTrans" cxnId="{B2E42CD5-7333-4E92-8D8E-BC779E0B2465}">
      <dgm:prSet/>
      <dgm:spPr/>
      <dgm:t>
        <a:bodyPr/>
        <a:lstStyle/>
        <a:p>
          <a:endParaRPr lang="pt-BR"/>
        </a:p>
      </dgm:t>
    </dgm:pt>
    <dgm:pt modelId="{79209A7D-8A2B-4396-BD52-CEA579A74089}" type="sibTrans" cxnId="{B2E42CD5-7333-4E92-8D8E-BC779E0B2465}">
      <dgm:prSet/>
      <dgm:spPr/>
      <dgm:t>
        <a:bodyPr/>
        <a:lstStyle/>
        <a:p>
          <a:endParaRPr lang="pt-BR"/>
        </a:p>
      </dgm:t>
    </dgm:pt>
    <dgm:pt modelId="{AB007C9B-49DA-47A7-8BAF-2CE53DB57CED}">
      <dgm:prSet phldrT="[Texto]" custT="1"/>
      <dgm:spPr/>
      <dgm:t>
        <a:bodyPr/>
        <a:lstStyle/>
        <a:p>
          <a:r>
            <a:rPr lang="pt-BR" sz="1700" b="1" dirty="0" smtClean="0"/>
            <a:t>COMITÊ BRASILEIRO DE CERTIFICAÇÃO </a:t>
          </a:r>
        </a:p>
        <a:p>
          <a:r>
            <a:rPr lang="pt-BR" sz="1700" b="1" dirty="0" smtClean="0"/>
            <a:t>(CBC)</a:t>
          </a:r>
          <a:endParaRPr lang="pt-BR" sz="1700" b="1" dirty="0"/>
        </a:p>
      </dgm:t>
    </dgm:pt>
    <dgm:pt modelId="{046FC99C-02C7-42AC-8B90-05EB164CCF83}" type="parTrans" cxnId="{61ECD371-D893-45DC-96EF-5B7102463F72}">
      <dgm:prSet/>
      <dgm:spPr/>
      <dgm:t>
        <a:bodyPr/>
        <a:lstStyle/>
        <a:p>
          <a:endParaRPr lang="pt-BR"/>
        </a:p>
      </dgm:t>
    </dgm:pt>
    <dgm:pt modelId="{BC4C1BE1-7EF0-4A57-98C6-1A44C150D2CF}" type="sibTrans" cxnId="{61ECD371-D893-45DC-96EF-5B7102463F72}">
      <dgm:prSet/>
      <dgm:spPr/>
      <dgm:t>
        <a:bodyPr/>
        <a:lstStyle/>
        <a:p>
          <a:endParaRPr lang="pt-BR"/>
        </a:p>
      </dgm:t>
    </dgm:pt>
    <dgm:pt modelId="{C1096B11-B21D-4D96-B90F-742A5A97C1B3}">
      <dgm:prSet phldrT="[Texto]" custT="1"/>
      <dgm:spPr/>
      <dgm:t>
        <a:bodyPr/>
        <a:lstStyle/>
        <a:p>
          <a:r>
            <a:rPr lang="pt-BR" sz="1700" b="1" dirty="0" smtClean="0"/>
            <a:t>COMISSÃO TÉCNICA DE CERTIFICAÇÃO AMBIENTAL </a:t>
          </a:r>
        </a:p>
        <a:p>
          <a:r>
            <a:rPr lang="pt-BR" sz="1700" b="1" dirty="0" smtClean="0"/>
            <a:t>(CCA) </a:t>
          </a:r>
          <a:endParaRPr lang="pt-BR" sz="1700" b="1" dirty="0"/>
        </a:p>
      </dgm:t>
    </dgm:pt>
    <dgm:pt modelId="{4A3AB73B-3F6E-49B8-A499-A2C129605D9E}" type="parTrans" cxnId="{8BE81B70-A276-426A-A5AE-542D655393D5}">
      <dgm:prSet/>
      <dgm:spPr/>
      <dgm:t>
        <a:bodyPr/>
        <a:lstStyle/>
        <a:p>
          <a:endParaRPr lang="pt-BR"/>
        </a:p>
      </dgm:t>
    </dgm:pt>
    <dgm:pt modelId="{F063A6AF-A8CA-46B8-815D-DBF4929CCA9B}" type="sibTrans" cxnId="{8BE81B70-A276-426A-A5AE-542D655393D5}">
      <dgm:prSet/>
      <dgm:spPr/>
      <dgm:t>
        <a:bodyPr/>
        <a:lstStyle/>
        <a:p>
          <a:endParaRPr lang="pt-BR"/>
        </a:p>
      </dgm:t>
    </dgm:pt>
    <dgm:pt modelId="{C401D439-BAC8-435F-9DB1-3AA6AA8870C8}" type="pres">
      <dgm:prSet presAssocID="{3A9A2F04-A2F1-4E25-8F57-501352703D0B}" presName="compositeShape" presStyleCnt="0">
        <dgm:presLayoutVars>
          <dgm:dir/>
          <dgm:resizeHandles/>
        </dgm:presLayoutVars>
      </dgm:prSet>
      <dgm:spPr/>
    </dgm:pt>
    <dgm:pt modelId="{E411BC54-BEE2-414E-8B03-7220B07D92CB}" type="pres">
      <dgm:prSet presAssocID="{3A9A2F04-A2F1-4E25-8F57-501352703D0B}" presName="pyramid" presStyleLbl="node1" presStyleIdx="0" presStyleCnt="1"/>
      <dgm:spPr/>
    </dgm:pt>
    <dgm:pt modelId="{A5AE5BDF-E57A-430E-A4AC-E54CBFA7B9DE}" type="pres">
      <dgm:prSet presAssocID="{3A9A2F04-A2F1-4E25-8F57-501352703D0B}" presName="theList" presStyleCnt="0"/>
      <dgm:spPr/>
    </dgm:pt>
    <dgm:pt modelId="{E34B44E5-AF85-4172-9435-D14CDED31D5E}" type="pres">
      <dgm:prSet presAssocID="{778A755E-81D5-4918-88BC-4B63429BAC0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6371D7-208B-4D9D-B027-01EA7D49B343}" type="pres">
      <dgm:prSet presAssocID="{778A755E-81D5-4918-88BC-4B63429BAC05}" presName="aSpace" presStyleCnt="0"/>
      <dgm:spPr/>
    </dgm:pt>
    <dgm:pt modelId="{7E2A0C77-4167-4E59-9452-4E6E41D5DC56}" type="pres">
      <dgm:prSet presAssocID="{AB007C9B-49DA-47A7-8BAF-2CE53DB57CED}" presName="aNode" presStyleLbl="fgAcc1" presStyleIdx="1" presStyleCnt="3">
        <dgm:presLayoutVars>
          <dgm:bulletEnabled val="1"/>
        </dgm:presLayoutVars>
      </dgm:prSet>
      <dgm:spPr/>
    </dgm:pt>
    <dgm:pt modelId="{971E2632-4433-45EF-B1E8-FC7D339F3CF7}" type="pres">
      <dgm:prSet presAssocID="{AB007C9B-49DA-47A7-8BAF-2CE53DB57CED}" presName="aSpace" presStyleCnt="0"/>
      <dgm:spPr/>
    </dgm:pt>
    <dgm:pt modelId="{BEB93BE7-87FF-4720-B254-60FA2DEA46F1}" type="pres">
      <dgm:prSet presAssocID="{C1096B11-B21D-4D96-B90F-742A5A97C1B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B04D8E-524A-4A2C-B90A-8F29CCE01F95}" type="pres">
      <dgm:prSet presAssocID="{C1096B11-B21D-4D96-B90F-742A5A97C1B3}" presName="aSpace" presStyleCnt="0"/>
      <dgm:spPr/>
    </dgm:pt>
  </dgm:ptLst>
  <dgm:cxnLst>
    <dgm:cxn modelId="{B2E42CD5-7333-4E92-8D8E-BC779E0B2465}" srcId="{3A9A2F04-A2F1-4E25-8F57-501352703D0B}" destId="{778A755E-81D5-4918-88BC-4B63429BAC05}" srcOrd="0" destOrd="0" parTransId="{19F8AD7E-169C-4A58-8D86-A873C0783A00}" sibTransId="{79209A7D-8A2B-4396-BD52-CEA579A74089}"/>
    <dgm:cxn modelId="{8BE81B70-A276-426A-A5AE-542D655393D5}" srcId="{3A9A2F04-A2F1-4E25-8F57-501352703D0B}" destId="{C1096B11-B21D-4D96-B90F-742A5A97C1B3}" srcOrd="2" destOrd="0" parTransId="{4A3AB73B-3F6E-49B8-A499-A2C129605D9E}" sibTransId="{F063A6AF-A8CA-46B8-815D-DBF4929CCA9B}"/>
    <dgm:cxn modelId="{E02C4619-F9C6-4BCB-AAF3-560C668B09EF}" type="presOf" srcId="{C1096B11-B21D-4D96-B90F-742A5A97C1B3}" destId="{BEB93BE7-87FF-4720-B254-60FA2DEA46F1}" srcOrd="0" destOrd="0" presId="urn:microsoft.com/office/officeart/2005/8/layout/pyramid2"/>
    <dgm:cxn modelId="{699A5588-AC39-4AC6-9013-56345526C03C}" type="presOf" srcId="{AB007C9B-49DA-47A7-8BAF-2CE53DB57CED}" destId="{7E2A0C77-4167-4E59-9452-4E6E41D5DC56}" srcOrd="0" destOrd="0" presId="urn:microsoft.com/office/officeart/2005/8/layout/pyramid2"/>
    <dgm:cxn modelId="{91598770-02B6-41A4-81E7-64331B9DDC0D}" type="presOf" srcId="{3A9A2F04-A2F1-4E25-8F57-501352703D0B}" destId="{C401D439-BAC8-435F-9DB1-3AA6AA8870C8}" srcOrd="0" destOrd="0" presId="urn:microsoft.com/office/officeart/2005/8/layout/pyramid2"/>
    <dgm:cxn modelId="{0FC2FB64-B09A-4C6C-9827-4E3237537E3F}" type="presOf" srcId="{778A755E-81D5-4918-88BC-4B63429BAC05}" destId="{E34B44E5-AF85-4172-9435-D14CDED31D5E}" srcOrd="0" destOrd="0" presId="urn:microsoft.com/office/officeart/2005/8/layout/pyramid2"/>
    <dgm:cxn modelId="{61ECD371-D893-45DC-96EF-5B7102463F72}" srcId="{3A9A2F04-A2F1-4E25-8F57-501352703D0B}" destId="{AB007C9B-49DA-47A7-8BAF-2CE53DB57CED}" srcOrd="1" destOrd="0" parTransId="{046FC99C-02C7-42AC-8B90-05EB164CCF83}" sibTransId="{BC4C1BE1-7EF0-4A57-98C6-1A44C150D2CF}"/>
    <dgm:cxn modelId="{0FCDFDFB-6A68-4643-8858-94DBCCC44FF4}" type="presParOf" srcId="{C401D439-BAC8-435F-9DB1-3AA6AA8870C8}" destId="{E411BC54-BEE2-414E-8B03-7220B07D92CB}" srcOrd="0" destOrd="0" presId="urn:microsoft.com/office/officeart/2005/8/layout/pyramid2"/>
    <dgm:cxn modelId="{E4A7D8ED-93BD-4B92-BE97-F1C44C5C5F2E}" type="presParOf" srcId="{C401D439-BAC8-435F-9DB1-3AA6AA8870C8}" destId="{A5AE5BDF-E57A-430E-A4AC-E54CBFA7B9DE}" srcOrd="1" destOrd="0" presId="urn:microsoft.com/office/officeart/2005/8/layout/pyramid2"/>
    <dgm:cxn modelId="{F665B844-0529-4885-9C43-452945096F21}" type="presParOf" srcId="{A5AE5BDF-E57A-430E-A4AC-E54CBFA7B9DE}" destId="{E34B44E5-AF85-4172-9435-D14CDED31D5E}" srcOrd="0" destOrd="0" presId="urn:microsoft.com/office/officeart/2005/8/layout/pyramid2"/>
    <dgm:cxn modelId="{9C2B1AD5-631E-4E8F-9ABE-DDDA90E53CC3}" type="presParOf" srcId="{A5AE5BDF-E57A-430E-A4AC-E54CBFA7B9DE}" destId="{986371D7-208B-4D9D-B027-01EA7D49B343}" srcOrd="1" destOrd="0" presId="urn:microsoft.com/office/officeart/2005/8/layout/pyramid2"/>
    <dgm:cxn modelId="{D26A52C2-3A4D-4701-8FA2-C901D009D525}" type="presParOf" srcId="{A5AE5BDF-E57A-430E-A4AC-E54CBFA7B9DE}" destId="{7E2A0C77-4167-4E59-9452-4E6E41D5DC56}" srcOrd="2" destOrd="0" presId="urn:microsoft.com/office/officeart/2005/8/layout/pyramid2"/>
    <dgm:cxn modelId="{C91E0B2F-5CBA-4C8C-B1FD-1A4FBDC3626E}" type="presParOf" srcId="{A5AE5BDF-E57A-430E-A4AC-E54CBFA7B9DE}" destId="{971E2632-4433-45EF-B1E8-FC7D339F3CF7}" srcOrd="3" destOrd="0" presId="urn:microsoft.com/office/officeart/2005/8/layout/pyramid2"/>
    <dgm:cxn modelId="{23E31C2F-0C69-46FF-AF42-F721E257C4AA}" type="presParOf" srcId="{A5AE5BDF-E57A-430E-A4AC-E54CBFA7B9DE}" destId="{BEB93BE7-87FF-4720-B254-60FA2DEA46F1}" srcOrd="4" destOrd="0" presId="urn:microsoft.com/office/officeart/2005/8/layout/pyramid2"/>
    <dgm:cxn modelId="{5CA90A54-00AB-4338-AF65-93A8ACF177A5}" type="presParOf" srcId="{A5AE5BDF-E57A-430E-A4AC-E54CBFA7B9DE}" destId="{5CB04D8E-524A-4A2C-B90A-8F29CCE01F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FBFF6-88FB-47DA-973F-93F0A0C85C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FBB470-BC20-4495-A788-60565F6790E4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rgbClr val="FFFF00"/>
              </a:solidFill>
            </a:rPr>
            <a:t>Organismo de </a:t>
          </a:r>
          <a:r>
            <a:rPr lang="pt-BR" sz="2000" b="1" dirty="0" err="1" smtClean="0">
              <a:solidFill>
                <a:srgbClr val="FFFF00"/>
              </a:solidFill>
            </a:rPr>
            <a:t>acreditação</a:t>
          </a:r>
          <a:r>
            <a:rPr lang="pt-BR" sz="2000" b="1" dirty="0" smtClean="0">
              <a:solidFill>
                <a:srgbClr val="FFFF00"/>
              </a:solidFill>
            </a:rPr>
            <a:t> do SBC </a:t>
          </a:r>
          <a:endParaRPr lang="pt-BR" sz="2000" b="1" dirty="0">
            <a:solidFill>
              <a:srgbClr val="FFFF00"/>
            </a:solidFill>
          </a:endParaRPr>
        </a:p>
      </dgm:t>
    </dgm:pt>
    <dgm:pt modelId="{F95E34A0-C29B-4BB6-9BAA-B82B21BB428F}" type="parTrans" cxnId="{5459F799-48AF-407E-807B-B21C55D75CD1}">
      <dgm:prSet/>
      <dgm:spPr/>
      <dgm:t>
        <a:bodyPr/>
        <a:lstStyle/>
        <a:p>
          <a:pPr algn="ctr"/>
          <a:endParaRPr lang="pt-BR" sz="2000" b="1">
            <a:solidFill>
              <a:srgbClr val="FFFF00"/>
            </a:solidFill>
          </a:endParaRPr>
        </a:p>
      </dgm:t>
    </dgm:pt>
    <dgm:pt modelId="{5FCFDA6F-5E4B-441C-BD67-19B3EC29D1B3}" type="sibTrans" cxnId="{5459F799-48AF-407E-807B-B21C55D75CD1}">
      <dgm:prSet custT="1"/>
      <dgm:spPr/>
      <dgm:t>
        <a:bodyPr/>
        <a:lstStyle/>
        <a:p>
          <a:pPr algn="ctr"/>
          <a:endParaRPr lang="pt-BR" sz="4000" b="1">
            <a:solidFill>
              <a:srgbClr val="FFFF00"/>
            </a:solidFill>
          </a:endParaRPr>
        </a:p>
      </dgm:t>
    </dgm:pt>
    <dgm:pt modelId="{99BCFACB-A233-4123-99DE-971CEB19039E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rgbClr val="FFFF00"/>
              </a:solidFill>
            </a:rPr>
            <a:t>INMETRO </a:t>
          </a:r>
        </a:p>
        <a:p>
          <a:pPr algn="ctr"/>
          <a:r>
            <a:rPr lang="pt-BR" sz="2000" b="1" dirty="0" smtClean="0">
              <a:solidFill>
                <a:srgbClr val="FFFF00"/>
              </a:solidFill>
            </a:rPr>
            <a:t>Instituto Nacional de Metrologia, Qualidade e Tecnologia</a:t>
          </a:r>
          <a:endParaRPr lang="pt-BR" sz="2000" b="1" dirty="0">
            <a:solidFill>
              <a:srgbClr val="FFFF00"/>
            </a:solidFill>
          </a:endParaRPr>
        </a:p>
      </dgm:t>
    </dgm:pt>
    <dgm:pt modelId="{69550792-F7C7-4954-98A4-759FBF70FCCF}" type="parTrans" cxnId="{91DBE730-FEBF-4D36-B53A-F1CD17D29DD2}">
      <dgm:prSet/>
      <dgm:spPr/>
      <dgm:t>
        <a:bodyPr/>
        <a:lstStyle/>
        <a:p>
          <a:pPr algn="ctr"/>
          <a:endParaRPr lang="pt-BR" sz="2000" b="1">
            <a:solidFill>
              <a:srgbClr val="FFFF00"/>
            </a:solidFill>
          </a:endParaRPr>
        </a:p>
      </dgm:t>
    </dgm:pt>
    <dgm:pt modelId="{AB0E1B60-FC67-4C97-A981-88264A5CECFB}" type="sibTrans" cxnId="{91DBE730-FEBF-4D36-B53A-F1CD17D29DD2}">
      <dgm:prSet custT="1"/>
      <dgm:spPr/>
      <dgm:t>
        <a:bodyPr/>
        <a:lstStyle/>
        <a:p>
          <a:pPr algn="ctr"/>
          <a:endParaRPr lang="pt-BR" sz="4000" b="1">
            <a:solidFill>
              <a:srgbClr val="FFFF00"/>
            </a:solidFill>
          </a:endParaRPr>
        </a:p>
      </dgm:t>
    </dgm:pt>
    <dgm:pt modelId="{29D36DAD-DE5B-427C-8DDA-033F11C8A926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rgbClr val="FFFF00"/>
              </a:solidFill>
            </a:rPr>
            <a:t>CREDENCIA ENTIDADES </a:t>
          </a:r>
          <a:endParaRPr lang="pt-BR" sz="2000" b="1" dirty="0">
            <a:solidFill>
              <a:srgbClr val="FFFF00"/>
            </a:solidFill>
          </a:endParaRPr>
        </a:p>
      </dgm:t>
    </dgm:pt>
    <dgm:pt modelId="{6CA0AB64-DD36-4D8E-805C-8C28C6390953}" type="parTrans" cxnId="{DCF915E2-A01D-470B-9A42-881262E1C987}">
      <dgm:prSet/>
      <dgm:spPr/>
      <dgm:t>
        <a:bodyPr/>
        <a:lstStyle/>
        <a:p>
          <a:pPr algn="ctr"/>
          <a:endParaRPr lang="pt-BR" sz="2000" b="1">
            <a:solidFill>
              <a:srgbClr val="FFFF00"/>
            </a:solidFill>
          </a:endParaRPr>
        </a:p>
      </dgm:t>
    </dgm:pt>
    <dgm:pt modelId="{AED3E3F6-4400-4BC4-BE05-C1C56F5930AE}" type="sibTrans" cxnId="{DCF915E2-A01D-470B-9A42-881262E1C987}">
      <dgm:prSet/>
      <dgm:spPr/>
      <dgm:t>
        <a:bodyPr/>
        <a:lstStyle/>
        <a:p>
          <a:pPr algn="ctr"/>
          <a:endParaRPr lang="pt-BR" sz="2000" b="1">
            <a:solidFill>
              <a:srgbClr val="FFFF00"/>
            </a:solidFill>
          </a:endParaRPr>
        </a:p>
      </dgm:t>
    </dgm:pt>
    <dgm:pt modelId="{84CFA149-72C9-47C9-9C01-1378F2F62E72}">
      <dgm:prSet/>
      <dgm:spPr/>
      <dgm:t>
        <a:bodyPr/>
        <a:lstStyle/>
        <a:p>
          <a:pPr algn="ctr"/>
          <a:r>
            <a:rPr lang="pt-BR" dirty="0" smtClean="0"/>
            <a:t>CERTIFICAÇÃO </a:t>
          </a:r>
          <a:endParaRPr lang="pt-BR" dirty="0"/>
        </a:p>
      </dgm:t>
    </dgm:pt>
    <dgm:pt modelId="{AC374D44-0A83-48F3-AC1A-C73C3168C02E}" type="parTrans" cxnId="{FD7B1984-CC65-43B6-872C-C83161CCE74A}">
      <dgm:prSet/>
      <dgm:spPr/>
      <dgm:t>
        <a:bodyPr/>
        <a:lstStyle/>
        <a:p>
          <a:endParaRPr lang="pt-BR"/>
        </a:p>
      </dgm:t>
    </dgm:pt>
    <dgm:pt modelId="{559DE929-8913-4C2E-8AC1-41D3D8991A56}" type="sibTrans" cxnId="{FD7B1984-CC65-43B6-872C-C83161CCE74A}">
      <dgm:prSet/>
      <dgm:spPr/>
      <dgm:t>
        <a:bodyPr/>
        <a:lstStyle/>
        <a:p>
          <a:endParaRPr lang="pt-BR"/>
        </a:p>
      </dgm:t>
    </dgm:pt>
    <dgm:pt modelId="{6C10BBA8-FE14-4364-A9DE-5FB26A2917E2}" type="pres">
      <dgm:prSet presAssocID="{909FBFF6-88FB-47DA-973F-93F0A0C85C94}" presName="outerComposite" presStyleCnt="0">
        <dgm:presLayoutVars>
          <dgm:chMax val="5"/>
          <dgm:dir/>
          <dgm:resizeHandles val="exact"/>
        </dgm:presLayoutVars>
      </dgm:prSet>
      <dgm:spPr/>
    </dgm:pt>
    <dgm:pt modelId="{0370E7A7-DDFC-4DB4-A6B9-CEA5B5DB0E09}" type="pres">
      <dgm:prSet presAssocID="{909FBFF6-88FB-47DA-973F-93F0A0C85C94}" presName="dummyMaxCanvas" presStyleCnt="0">
        <dgm:presLayoutVars/>
      </dgm:prSet>
      <dgm:spPr/>
    </dgm:pt>
    <dgm:pt modelId="{4EEBD16E-7E99-4775-91CD-5319071D3396}" type="pres">
      <dgm:prSet presAssocID="{909FBFF6-88FB-47DA-973F-93F0A0C85C94}" presName="FourNodes_1" presStyleLbl="node1" presStyleIdx="0" presStyleCnt="4">
        <dgm:presLayoutVars>
          <dgm:bulletEnabled val="1"/>
        </dgm:presLayoutVars>
      </dgm:prSet>
      <dgm:spPr/>
    </dgm:pt>
    <dgm:pt modelId="{6A11FF0A-F720-466D-B542-26393ABCF628}" type="pres">
      <dgm:prSet presAssocID="{909FBFF6-88FB-47DA-973F-93F0A0C85C94}" presName="FourNodes_2" presStyleLbl="node1" presStyleIdx="1" presStyleCnt="4">
        <dgm:presLayoutVars>
          <dgm:bulletEnabled val="1"/>
        </dgm:presLayoutVars>
      </dgm:prSet>
      <dgm:spPr/>
    </dgm:pt>
    <dgm:pt modelId="{C99896EE-BC04-4334-8E08-86E1A54CB57E}" type="pres">
      <dgm:prSet presAssocID="{909FBFF6-88FB-47DA-973F-93F0A0C85C94}" presName="FourNodes_3" presStyleLbl="node1" presStyleIdx="2" presStyleCnt="4">
        <dgm:presLayoutVars>
          <dgm:bulletEnabled val="1"/>
        </dgm:presLayoutVars>
      </dgm:prSet>
      <dgm:spPr/>
    </dgm:pt>
    <dgm:pt modelId="{5A0DE6F4-D91B-46D1-B859-153DFDE1323A}" type="pres">
      <dgm:prSet presAssocID="{909FBFF6-88FB-47DA-973F-93F0A0C85C94}" presName="FourNodes_4" presStyleLbl="node1" presStyleIdx="3" presStyleCnt="4">
        <dgm:presLayoutVars>
          <dgm:bulletEnabled val="1"/>
        </dgm:presLayoutVars>
      </dgm:prSet>
      <dgm:spPr/>
    </dgm:pt>
    <dgm:pt modelId="{BE01A65B-C9B0-48A3-A6DB-EBB44DCF4DF2}" type="pres">
      <dgm:prSet presAssocID="{909FBFF6-88FB-47DA-973F-93F0A0C85C94}" presName="FourConn_1-2" presStyleLbl="fgAccFollowNode1" presStyleIdx="0" presStyleCnt="3">
        <dgm:presLayoutVars>
          <dgm:bulletEnabled val="1"/>
        </dgm:presLayoutVars>
      </dgm:prSet>
      <dgm:spPr/>
    </dgm:pt>
    <dgm:pt modelId="{E2744EF6-80BE-46AC-9DB0-8CF7C1869A63}" type="pres">
      <dgm:prSet presAssocID="{909FBFF6-88FB-47DA-973F-93F0A0C85C94}" presName="FourConn_2-3" presStyleLbl="fgAccFollowNode1" presStyleIdx="1" presStyleCnt="3">
        <dgm:presLayoutVars>
          <dgm:bulletEnabled val="1"/>
        </dgm:presLayoutVars>
      </dgm:prSet>
      <dgm:spPr/>
    </dgm:pt>
    <dgm:pt modelId="{ABC38880-C86B-4C47-A22F-C7FE523DD0F4}" type="pres">
      <dgm:prSet presAssocID="{909FBFF6-88FB-47DA-973F-93F0A0C85C94}" presName="FourConn_3-4" presStyleLbl="fgAccFollowNode1" presStyleIdx="2" presStyleCnt="3">
        <dgm:presLayoutVars>
          <dgm:bulletEnabled val="1"/>
        </dgm:presLayoutVars>
      </dgm:prSet>
      <dgm:spPr/>
    </dgm:pt>
    <dgm:pt modelId="{81435074-9C7E-4CB5-99B4-ABD9A9187889}" type="pres">
      <dgm:prSet presAssocID="{909FBFF6-88FB-47DA-973F-93F0A0C85C94}" presName="FourNodes_1_text" presStyleLbl="node1" presStyleIdx="3" presStyleCnt="4">
        <dgm:presLayoutVars>
          <dgm:bulletEnabled val="1"/>
        </dgm:presLayoutVars>
      </dgm:prSet>
      <dgm:spPr/>
    </dgm:pt>
    <dgm:pt modelId="{DB969F55-D59D-4782-92A2-A03FFDBD74BA}" type="pres">
      <dgm:prSet presAssocID="{909FBFF6-88FB-47DA-973F-93F0A0C85C94}" presName="FourNodes_2_text" presStyleLbl="node1" presStyleIdx="3" presStyleCnt="4">
        <dgm:presLayoutVars>
          <dgm:bulletEnabled val="1"/>
        </dgm:presLayoutVars>
      </dgm:prSet>
      <dgm:spPr/>
    </dgm:pt>
    <dgm:pt modelId="{C85AB482-2A39-4972-921F-590BBFE986BD}" type="pres">
      <dgm:prSet presAssocID="{909FBFF6-88FB-47DA-973F-93F0A0C85C94}" presName="FourNodes_3_text" presStyleLbl="node1" presStyleIdx="3" presStyleCnt="4">
        <dgm:presLayoutVars>
          <dgm:bulletEnabled val="1"/>
        </dgm:presLayoutVars>
      </dgm:prSet>
      <dgm:spPr/>
    </dgm:pt>
    <dgm:pt modelId="{94A2170B-80A7-4140-8DA2-557027E246A8}" type="pres">
      <dgm:prSet presAssocID="{909FBFF6-88FB-47DA-973F-93F0A0C85C9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1DBE730-FEBF-4D36-B53A-F1CD17D29DD2}" srcId="{909FBFF6-88FB-47DA-973F-93F0A0C85C94}" destId="{99BCFACB-A233-4123-99DE-971CEB19039E}" srcOrd="1" destOrd="0" parTransId="{69550792-F7C7-4954-98A4-759FBF70FCCF}" sibTransId="{AB0E1B60-FC67-4C97-A981-88264A5CECFB}"/>
    <dgm:cxn modelId="{E4764A68-0A92-4B24-88B4-75CE54A29506}" type="presOf" srcId="{29D36DAD-DE5B-427C-8DDA-033F11C8A926}" destId="{C85AB482-2A39-4972-921F-590BBFE986BD}" srcOrd="1" destOrd="0" presId="urn:microsoft.com/office/officeart/2005/8/layout/vProcess5"/>
    <dgm:cxn modelId="{B6816C32-C55D-45E5-ACA4-DEF8356601F1}" type="presOf" srcId="{84CFA149-72C9-47C9-9C01-1378F2F62E72}" destId="{94A2170B-80A7-4140-8DA2-557027E246A8}" srcOrd="1" destOrd="0" presId="urn:microsoft.com/office/officeart/2005/8/layout/vProcess5"/>
    <dgm:cxn modelId="{15A46976-89FF-49AA-8A4D-7922C7D3923B}" type="presOf" srcId="{84CFA149-72C9-47C9-9C01-1378F2F62E72}" destId="{5A0DE6F4-D91B-46D1-B859-153DFDE1323A}" srcOrd="0" destOrd="0" presId="urn:microsoft.com/office/officeart/2005/8/layout/vProcess5"/>
    <dgm:cxn modelId="{14D29590-7ACB-4130-A54B-CE9FCCF7A91F}" type="presOf" srcId="{909FBFF6-88FB-47DA-973F-93F0A0C85C94}" destId="{6C10BBA8-FE14-4364-A9DE-5FB26A2917E2}" srcOrd="0" destOrd="0" presId="urn:microsoft.com/office/officeart/2005/8/layout/vProcess5"/>
    <dgm:cxn modelId="{DCF915E2-A01D-470B-9A42-881262E1C987}" srcId="{909FBFF6-88FB-47DA-973F-93F0A0C85C94}" destId="{29D36DAD-DE5B-427C-8DDA-033F11C8A926}" srcOrd="2" destOrd="0" parTransId="{6CA0AB64-DD36-4D8E-805C-8C28C6390953}" sibTransId="{AED3E3F6-4400-4BC4-BE05-C1C56F5930AE}"/>
    <dgm:cxn modelId="{5459F799-48AF-407E-807B-B21C55D75CD1}" srcId="{909FBFF6-88FB-47DA-973F-93F0A0C85C94}" destId="{5EFBB470-BC20-4495-A788-60565F6790E4}" srcOrd="0" destOrd="0" parTransId="{F95E34A0-C29B-4BB6-9BAA-B82B21BB428F}" sibTransId="{5FCFDA6F-5E4B-441C-BD67-19B3EC29D1B3}"/>
    <dgm:cxn modelId="{4D5648CE-5772-47BC-8092-BFFBF4813486}" type="presOf" srcId="{5FCFDA6F-5E4B-441C-BD67-19B3EC29D1B3}" destId="{BE01A65B-C9B0-48A3-A6DB-EBB44DCF4DF2}" srcOrd="0" destOrd="0" presId="urn:microsoft.com/office/officeart/2005/8/layout/vProcess5"/>
    <dgm:cxn modelId="{30B8ADB2-2043-4379-B4B5-AC03C6D6D482}" type="presOf" srcId="{5EFBB470-BC20-4495-A788-60565F6790E4}" destId="{4EEBD16E-7E99-4775-91CD-5319071D3396}" srcOrd="0" destOrd="0" presId="urn:microsoft.com/office/officeart/2005/8/layout/vProcess5"/>
    <dgm:cxn modelId="{3D783BD1-77E2-49CF-AEE6-06EE67584CC7}" type="presOf" srcId="{5EFBB470-BC20-4495-A788-60565F6790E4}" destId="{81435074-9C7E-4CB5-99B4-ABD9A9187889}" srcOrd="1" destOrd="0" presId="urn:microsoft.com/office/officeart/2005/8/layout/vProcess5"/>
    <dgm:cxn modelId="{A4AEE130-9790-4270-92CE-F4D3752EE102}" type="presOf" srcId="{99BCFACB-A233-4123-99DE-971CEB19039E}" destId="{6A11FF0A-F720-466D-B542-26393ABCF628}" srcOrd="0" destOrd="0" presId="urn:microsoft.com/office/officeart/2005/8/layout/vProcess5"/>
    <dgm:cxn modelId="{3A512458-5899-4B92-B2BE-976767C94198}" type="presOf" srcId="{AED3E3F6-4400-4BC4-BE05-C1C56F5930AE}" destId="{ABC38880-C86B-4C47-A22F-C7FE523DD0F4}" srcOrd="0" destOrd="0" presId="urn:microsoft.com/office/officeart/2005/8/layout/vProcess5"/>
    <dgm:cxn modelId="{FD7B1984-CC65-43B6-872C-C83161CCE74A}" srcId="{909FBFF6-88FB-47DA-973F-93F0A0C85C94}" destId="{84CFA149-72C9-47C9-9C01-1378F2F62E72}" srcOrd="3" destOrd="0" parTransId="{AC374D44-0A83-48F3-AC1A-C73C3168C02E}" sibTransId="{559DE929-8913-4C2E-8AC1-41D3D8991A56}"/>
    <dgm:cxn modelId="{CA3958AA-60B5-45FB-9DD0-335C1156E036}" type="presOf" srcId="{99BCFACB-A233-4123-99DE-971CEB19039E}" destId="{DB969F55-D59D-4782-92A2-A03FFDBD74BA}" srcOrd="1" destOrd="0" presId="urn:microsoft.com/office/officeart/2005/8/layout/vProcess5"/>
    <dgm:cxn modelId="{3216D0DC-EE62-4D4C-BF51-B79DB39DC9EA}" type="presOf" srcId="{29D36DAD-DE5B-427C-8DDA-033F11C8A926}" destId="{C99896EE-BC04-4334-8E08-86E1A54CB57E}" srcOrd="0" destOrd="0" presId="urn:microsoft.com/office/officeart/2005/8/layout/vProcess5"/>
    <dgm:cxn modelId="{6A381C24-8A89-4FE7-82F2-D0286E58913E}" type="presOf" srcId="{AB0E1B60-FC67-4C97-A981-88264A5CECFB}" destId="{E2744EF6-80BE-46AC-9DB0-8CF7C1869A63}" srcOrd="0" destOrd="0" presId="urn:microsoft.com/office/officeart/2005/8/layout/vProcess5"/>
    <dgm:cxn modelId="{87F4B362-B2BA-4362-8AC8-038A52DD53FB}" type="presParOf" srcId="{6C10BBA8-FE14-4364-A9DE-5FB26A2917E2}" destId="{0370E7A7-DDFC-4DB4-A6B9-CEA5B5DB0E09}" srcOrd="0" destOrd="0" presId="urn:microsoft.com/office/officeart/2005/8/layout/vProcess5"/>
    <dgm:cxn modelId="{EAFF1D22-BA85-42B2-8968-1664EE26D48B}" type="presParOf" srcId="{6C10BBA8-FE14-4364-A9DE-5FB26A2917E2}" destId="{4EEBD16E-7E99-4775-91CD-5319071D3396}" srcOrd="1" destOrd="0" presId="urn:microsoft.com/office/officeart/2005/8/layout/vProcess5"/>
    <dgm:cxn modelId="{087A27BF-59EE-4D26-B2CE-2D0F5A86F5EB}" type="presParOf" srcId="{6C10BBA8-FE14-4364-A9DE-5FB26A2917E2}" destId="{6A11FF0A-F720-466D-B542-26393ABCF628}" srcOrd="2" destOrd="0" presId="urn:microsoft.com/office/officeart/2005/8/layout/vProcess5"/>
    <dgm:cxn modelId="{70458D8A-E267-4E21-89C4-A87D1A1619F1}" type="presParOf" srcId="{6C10BBA8-FE14-4364-A9DE-5FB26A2917E2}" destId="{C99896EE-BC04-4334-8E08-86E1A54CB57E}" srcOrd="3" destOrd="0" presId="urn:microsoft.com/office/officeart/2005/8/layout/vProcess5"/>
    <dgm:cxn modelId="{5426F5AF-6602-4535-9440-982686F5293E}" type="presParOf" srcId="{6C10BBA8-FE14-4364-A9DE-5FB26A2917E2}" destId="{5A0DE6F4-D91B-46D1-B859-153DFDE1323A}" srcOrd="4" destOrd="0" presId="urn:microsoft.com/office/officeart/2005/8/layout/vProcess5"/>
    <dgm:cxn modelId="{A3601269-74D8-4234-8A54-063E5C95AB83}" type="presParOf" srcId="{6C10BBA8-FE14-4364-A9DE-5FB26A2917E2}" destId="{BE01A65B-C9B0-48A3-A6DB-EBB44DCF4DF2}" srcOrd="5" destOrd="0" presId="urn:microsoft.com/office/officeart/2005/8/layout/vProcess5"/>
    <dgm:cxn modelId="{CD0F715E-5FAC-4CB0-A273-E57D45E6C908}" type="presParOf" srcId="{6C10BBA8-FE14-4364-A9DE-5FB26A2917E2}" destId="{E2744EF6-80BE-46AC-9DB0-8CF7C1869A63}" srcOrd="6" destOrd="0" presId="urn:microsoft.com/office/officeart/2005/8/layout/vProcess5"/>
    <dgm:cxn modelId="{186766FF-1551-4F27-9C9A-F10329A850EC}" type="presParOf" srcId="{6C10BBA8-FE14-4364-A9DE-5FB26A2917E2}" destId="{ABC38880-C86B-4C47-A22F-C7FE523DD0F4}" srcOrd="7" destOrd="0" presId="urn:microsoft.com/office/officeart/2005/8/layout/vProcess5"/>
    <dgm:cxn modelId="{B15523F6-0BCC-4746-B73C-274A86C78374}" type="presParOf" srcId="{6C10BBA8-FE14-4364-A9DE-5FB26A2917E2}" destId="{81435074-9C7E-4CB5-99B4-ABD9A9187889}" srcOrd="8" destOrd="0" presId="urn:microsoft.com/office/officeart/2005/8/layout/vProcess5"/>
    <dgm:cxn modelId="{CDA99649-FB35-497E-8335-79637375C440}" type="presParOf" srcId="{6C10BBA8-FE14-4364-A9DE-5FB26A2917E2}" destId="{DB969F55-D59D-4782-92A2-A03FFDBD74BA}" srcOrd="9" destOrd="0" presId="urn:microsoft.com/office/officeart/2005/8/layout/vProcess5"/>
    <dgm:cxn modelId="{3BF80C0F-E050-49B3-8354-2FCEDED97206}" type="presParOf" srcId="{6C10BBA8-FE14-4364-A9DE-5FB26A2917E2}" destId="{C85AB482-2A39-4972-921F-590BBFE986BD}" srcOrd="10" destOrd="0" presId="urn:microsoft.com/office/officeart/2005/8/layout/vProcess5"/>
    <dgm:cxn modelId="{CC1F2729-DF5B-496F-A377-A7F3F227D9E0}" type="presParOf" srcId="{6C10BBA8-FE14-4364-A9DE-5FB26A2917E2}" destId="{94A2170B-80A7-4140-8DA2-557027E246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1BC54-BEE2-414E-8B03-7220B07D92CB}">
      <dsp:nvSpPr>
        <dsp:cNvPr id="0" name=""/>
        <dsp:cNvSpPr/>
      </dsp:nvSpPr>
      <dsp:spPr>
        <a:xfrm>
          <a:off x="195452" y="0"/>
          <a:ext cx="4752528" cy="47525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B44E5-AF85-4172-9435-D14CDED31D5E}">
      <dsp:nvSpPr>
        <dsp:cNvPr id="0" name=""/>
        <dsp:cNvSpPr/>
      </dsp:nvSpPr>
      <dsp:spPr>
        <a:xfrm>
          <a:off x="2571716" y="477805"/>
          <a:ext cx="3089143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SISTEMA BRASILEIRO DE CERTIFICAÇÃO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(SBC)</a:t>
          </a:r>
          <a:endParaRPr lang="pt-BR" sz="1700" b="1" kern="1200" dirty="0"/>
        </a:p>
      </dsp:txBody>
      <dsp:txXfrm>
        <a:off x="2571716" y="477805"/>
        <a:ext cx="3089143" cy="1125012"/>
      </dsp:txXfrm>
    </dsp:sp>
    <dsp:sp modelId="{7E2A0C77-4167-4E59-9452-4E6E41D5DC56}">
      <dsp:nvSpPr>
        <dsp:cNvPr id="0" name=""/>
        <dsp:cNvSpPr/>
      </dsp:nvSpPr>
      <dsp:spPr>
        <a:xfrm>
          <a:off x="2571716" y="1743444"/>
          <a:ext cx="3089143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COMITÊ BRASILEIRO DE CERTIFICAÇÃO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(CBC)</a:t>
          </a:r>
          <a:endParaRPr lang="pt-BR" sz="1700" b="1" kern="1200" dirty="0"/>
        </a:p>
      </dsp:txBody>
      <dsp:txXfrm>
        <a:off x="2571716" y="1743444"/>
        <a:ext cx="3089143" cy="1125012"/>
      </dsp:txXfrm>
    </dsp:sp>
    <dsp:sp modelId="{BEB93BE7-87FF-4720-B254-60FA2DEA46F1}">
      <dsp:nvSpPr>
        <dsp:cNvPr id="0" name=""/>
        <dsp:cNvSpPr/>
      </dsp:nvSpPr>
      <dsp:spPr>
        <a:xfrm>
          <a:off x="2571716" y="3009083"/>
          <a:ext cx="3089143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COMISSÃO TÉCNICA DE CERTIFICAÇÃO AMBIENTAL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(CCA) </a:t>
          </a:r>
          <a:endParaRPr lang="pt-BR" sz="1700" b="1" kern="1200" dirty="0"/>
        </a:p>
      </dsp:txBody>
      <dsp:txXfrm>
        <a:off x="2571716" y="3009083"/>
        <a:ext cx="3089143" cy="1125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EBD16E-7E99-4775-91CD-5319071D3396}">
      <dsp:nvSpPr>
        <dsp:cNvPr id="0" name=""/>
        <dsp:cNvSpPr/>
      </dsp:nvSpPr>
      <dsp:spPr>
        <a:xfrm>
          <a:off x="0" y="0"/>
          <a:ext cx="5789036" cy="93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Organismo de </a:t>
          </a:r>
          <a:r>
            <a:rPr lang="pt-BR" sz="2000" b="1" kern="1200" dirty="0" err="1" smtClean="0">
              <a:solidFill>
                <a:srgbClr val="FFFF00"/>
              </a:solidFill>
            </a:rPr>
            <a:t>acreditação</a:t>
          </a:r>
          <a:r>
            <a:rPr lang="pt-BR" sz="2000" b="1" kern="1200" dirty="0" smtClean="0">
              <a:solidFill>
                <a:srgbClr val="FFFF00"/>
              </a:solidFill>
            </a:rPr>
            <a:t> do SBC </a:t>
          </a:r>
          <a:endParaRPr lang="pt-BR" sz="2000" b="1" kern="1200" dirty="0">
            <a:solidFill>
              <a:srgbClr val="FFFF00"/>
            </a:solidFill>
          </a:endParaRPr>
        </a:p>
      </dsp:txBody>
      <dsp:txXfrm>
        <a:off x="0" y="0"/>
        <a:ext cx="4756233" cy="934663"/>
      </dsp:txXfrm>
    </dsp:sp>
    <dsp:sp modelId="{6A11FF0A-F720-466D-B542-26393ABCF628}">
      <dsp:nvSpPr>
        <dsp:cNvPr id="0" name=""/>
        <dsp:cNvSpPr/>
      </dsp:nvSpPr>
      <dsp:spPr>
        <a:xfrm>
          <a:off x="484831" y="1104602"/>
          <a:ext cx="5789036" cy="93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INMETRO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Instituto Nacional de Metrologia, Qualidade e Tecnologia</a:t>
          </a:r>
          <a:endParaRPr lang="pt-BR" sz="2000" b="1" kern="1200" dirty="0">
            <a:solidFill>
              <a:srgbClr val="FFFF00"/>
            </a:solidFill>
          </a:endParaRPr>
        </a:p>
      </dsp:txBody>
      <dsp:txXfrm>
        <a:off x="484831" y="1104602"/>
        <a:ext cx="4696673" cy="934663"/>
      </dsp:txXfrm>
    </dsp:sp>
    <dsp:sp modelId="{C99896EE-BC04-4334-8E08-86E1A54CB57E}">
      <dsp:nvSpPr>
        <dsp:cNvPr id="0" name=""/>
        <dsp:cNvSpPr/>
      </dsp:nvSpPr>
      <dsp:spPr>
        <a:xfrm>
          <a:off x="962427" y="2209205"/>
          <a:ext cx="5789036" cy="93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CREDENCIA ENTIDADES </a:t>
          </a:r>
          <a:endParaRPr lang="pt-BR" sz="2000" b="1" kern="1200" dirty="0">
            <a:solidFill>
              <a:srgbClr val="FFFF00"/>
            </a:solidFill>
          </a:endParaRPr>
        </a:p>
      </dsp:txBody>
      <dsp:txXfrm>
        <a:off x="962427" y="2209205"/>
        <a:ext cx="4703909" cy="934663"/>
      </dsp:txXfrm>
    </dsp:sp>
    <dsp:sp modelId="{5A0DE6F4-D91B-46D1-B859-153DFDE1323A}">
      <dsp:nvSpPr>
        <dsp:cNvPr id="0" name=""/>
        <dsp:cNvSpPr/>
      </dsp:nvSpPr>
      <dsp:spPr>
        <a:xfrm>
          <a:off x="1447259" y="3313808"/>
          <a:ext cx="5789036" cy="93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CERTIFICAÇÃO </a:t>
          </a:r>
          <a:endParaRPr lang="pt-BR" sz="4200" kern="1200" dirty="0"/>
        </a:p>
      </dsp:txBody>
      <dsp:txXfrm>
        <a:off x="1447259" y="3313808"/>
        <a:ext cx="4696673" cy="934663"/>
      </dsp:txXfrm>
    </dsp:sp>
    <dsp:sp modelId="{BE01A65B-C9B0-48A3-A6DB-EBB44DCF4DF2}">
      <dsp:nvSpPr>
        <dsp:cNvPr id="0" name=""/>
        <dsp:cNvSpPr/>
      </dsp:nvSpPr>
      <dsp:spPr>
        <a:xfrm>
          <a:off x="5181505" y="715867"/>
          <a:ext cx="607531" cy="607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>
            <a:solidFill>
              <a:srgbClr val="FFFF00"/>
            </a:solidFill>
          </a:endParaRPr>
        </a:p>
      </dsp:txBody>
      <dsp:txXfrm>
        <a:off x="5181505" y="715867"/>
        <a:ext cx="607531" cy="607531"/>
      </dsp:txXfrm>
    </dsp:sp>
    <dsp:sp modelId="{E2744EF6-80BE-46AC-9DB0-8CF7C1869A63}">
      <dsp:nvSpPr>
        <dsp:cNvPr id="0" name=""/>
        <dsp:cNvSpPr/>
      </dsp:nvSpPr>
      <dsp:spPr>
        <a:xfrm>
          <a:off x="5666337" y="1820470"/>
          <a:ext cx="607531" cy="607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>
            <a:solidFill>
              <a:srgbClr val="FFFF00"/>
            </a:solidFill>
          </a:endParaRPr>
        </a:p>
      </dsp:txBody>
      <dsp:txXfrm>
        <a:off x="5666337" y="1820470"/>
        <a:ext cx="607531" cy="607531"/>
      </dsp:txXfrm>
    </dsp:sp>
    <dsp:sp modelId="{ABC38880-C86B-4C47-A22F-C7FE523DD0F4}">
      <dsp:nvSpPr>
        <dsp:cNvPr id="0" name=""/>
        <dsp:cNvSpPr/>
      </dsp:nvSpPr>
      <dsp:spPr>
        <a:xfrm>
          <a:off x="6143932" y="2925072"/>
          <a:ext cx="607531" cy="607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>
            <a:solidFill>
              <a:srgbClr val="FFFF00"/>
            </a:solidFill>
          </a:endParaRPr>
        </a:p>
      </dsp:txBody>
      <dsp:txXfrm>
        <a:off x="6143932" y="2925072"/>
        <a:ext cx="607531" cy="607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F95651-3D17-4A70-87EA-B3856638A9A1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B45083-B3B5-4655-92EC-48054B05AB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ro.gov.br/qualidade/comites/sbc.asp?iacao=imprimi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1124744"/>
            <a:ext cx="5412436" cy="3168352"/>
          </a:xfrm>
        </p:spPr>
        <p:txBody>
          <a:bodyPr/>
          <a:lstStyle/>
          <a:p>
            <a:r>
              <a:rPr lang="pt-BR" sz="5000" dirty="0" err="1" smtClean="0"/>
              <a:t>SistemaS</a:t>
            </a:r>
            <a:r>
              <a:rPr lang="pt-BR" sz="5000" dirty="0" smtClean="0"/>
              <a:t> </a:t>
            </a:r>
            <a:r>
              <a:rPr lang="pt-BR" sz="5000" dirty="0" smtClean="0"/>
              <a:t>de gestão ambiental (</a:t>
            </a:r>
            <a:r>
              <a:rPr lang="pt-BR" sz="5000" dirty="0" err="1" smtClean="0"/>
              <a:t>sga</a:t>
            </a:r>
            <a:r>
              <a:rPr lang="pt-BR" sz="5000" dirty="0" smtClean="0"/>
              <a:t>) – </a:t>
            </a:r>
            <a:r>
              <a:rPr lang="pt-BR" sz="5000" dirty="0" err="1" smtClean="0"/>
              <a:t>iso</a:t>
            </a:r>
            <a:r>
              <a:rPr lang="pt-BR" sz="5000" dirty="0" smtClean="0"/>
              <a:t> 14000 </a:t>
            </a:r>
            <a:endParaRPr lang="pt-BR" sz="5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4869160"/>
            <a:ext cx="5114778" cy="1101248"/>
          </a:xfrm>
        </p:spPr>
        <p:txBody>
          <a:bodyPr>
            <a:normAutofit lnSpcReduction="10000"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err="1" smtClean="0"/>
              <a:t>Profa</a:t>
            </a:r>
            <a:r>
              <a:rPr lang="pt-BR" b="1" dirty="0" smtClean="0"/>
              <a:t>. </a:t>
            </a:r>
            <a:r>
              <a:rPr lang="pt-BR" b="1" dirty="0" err="1" smtClean="0"/>
              <a:t>Margarita</a:t>
            </a:r>
            <a:r>
              <a:rPr lang="pt-BR" b="1" dirty="0" smtClean="0"/>
              <a:t> </a:t>
            </a:r>
            <a:r>
              <a:rPr lang="pt-BR" b="1" dirty="0" err="1" smtClean="0"/>
              <a:t>María</a:t>
            </a:r>
            <a:r>
              <a:rPr lang="pt-BR" b="1" dirty="0" smtClean="0"/>
              <a:t> </a:t>
            </a:r>
            <a:r>
              <a:rPr lang="pt-BR" b="1" dirty="0" err="1" smtClean="0"/>
              <a:t>Dueñas</a:t>
            </a:r>
            <a:r>
              <a:rPr lang="pt-BR" b="1" dirty="0" smtClean="0"/>
              <a:t> </a:t>
            </a:r>
            <a:r>
              <a:rPr lang="pt-BR" b="1" dirty="0" err="1" smtClean="0"/>
              <a:t>Orozco</a:t>
            </a:r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16386" name="Picture 2" descr="Resultado de imagem para sistemas de gestão ambi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99792" cy="2814876"/>
          </a:xfrm>
          <a:prstGeom prst="rect">
            <a:avLst/>
          </a:prstGeom>
          <a:noFill/>
        </p:spPr>
      </p:pic>
      <p:pic>
        <p:nvPicPr>
          <p:cNvPr id="16388" name="Picture 4" descr="Resultado de imagem para sistemas de gestão ambie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699792" cy="1800955"/>
          </a:xfrm>
          <a:prstGeom prst="rect">
            <a:avLst/>
          </a:prstGeom>
          <a:noFill/>
        </p:spPr>
      </p:pic>
      <p:pic>
        <p:nvPicPr>
          <p:cNvPr id="8" name="Picture 24" descr="Resultado de imagem para iso 14001  certific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699792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895048"/>
            <a:ext cx="7239000" cy="4846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700" b="1" dirty="0" smtClean="0">
                <a:solidFill>
                  <a:srgbClr val="92D050"/>
                </a:solidFill>
              </a:rPr>
              <a:t>CARACTERÍSTICAS:</a:t>
            </a:r>
          </a:p>
          <a:p>
            <a:endParaRPr lang="pt-BR" dirty="0" smtClean="0"/>
          </a:p>
          <a:p>
            <a:r>
              <a:rPr lang="pt-BR" sz="2800" u="sng" dirty="0" smtClean="0">
                <a:solidFill>
                  <a:srgbClr val="002060"/>
                </a:solidFill>
              </a:rPr>
              <a:t>COMPREENSIVA</a:t>
            </a:r>
            <a:r>
              <a:rPr lang="pt-BR" sz="2800" dirty="0" smtClean="0"/>
              <a:t> : </a:t>
            </a:r>
            <a:r>
              <a:rPr lang="pt-BR" dirty="0" smtClean="0"/>
              <a:t>todos os membros da organização participam na proteção ambiental, envolvendo todos os clientes, os funcionários, os acionistas, os fornecedores e a sociedade ("</a:t>
            </a:r>
            <a:r>
              <a:rPr lang="pt-BR" dirty="0" err="1" smtClean="0"/>
              <a:t>stake-holders</a:t>
            </a:r>
            <a:r>
              <a:rPr lang="pt-BR" dirty="0" smtClean="0"/>
              <a:t>"). São utilizados processos para identificar todos os impactos ambientais. A norma ISO 14.001 pode ser utilizada por qualquer tipo de organização, industrial ou de serviço, de qualquer porte, de qualquer ramo de atividade.</a:t>
            </a:r>
          </a:p>
          <a:p>
            <a:endParaRPr lang="pt-BR" sz="2800" dirty="0" smtClean="0"/>
          </a:p>
          <a:p>
            <a:r>
              <a:rPr lang="pt-BR" sz="2800" u="sng" dirty="0" smtClean="0">
                <a:solidFill>
                  <a:srgbClr val="002060"/>
                </a:solidFill>
              </a:rPr>
              <a:t>PRÓ-ATIVA</a:t>
            </a:r>
            <a:r>
              <a:rPr lang="pt-BR" dirty="0" smtClean="0"/>
              <a:t> : seu foco é na ação e no pensamento pró-ativo, em lugar de reação a comandos e políticas de controle do passado.</a:t>
            </a:r>
          </a:p>
          <a:p>
            <a:endParaRPr lang="pt-BR" dirty="0" smtClean="0"/>
          </a:p>
          <a:p>
            <a:r>
              <a:rPr lang="pt-BR" sz="2900" u="sng" dirty="0" smtClean="0">
                <a:solidFill>
                  <a:srgbClr val="002060"/>
                </a:solidFill>
              </a:rPr>
              <a:t>NORMA DE SISTEMA</a:t>
            </a:r>
            <a:r>
              <a:rPr lang="pt-BR" dirty="0" smtClean="0"/>
              <a:t>: ela reforça o melhoramento da proteção ambiental pelo uso de um único sistema de gerenciamento permeando todas as funções da organização.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1895048"/>
            <a:ext cx="7239000" cy="48463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pt-BR" b="1" dirty="0" smtClean="0">
                <a:solidFill>
                  <a:srgbClr val="92D050"/>
                </a:solidFill>
              </a:rPr>
              <a:t>TIPO DE INFORMAÇÃO ENCONTRADA </a:t>
            </a:r>
            <a:endParaRPr lang="pt-BR" b="1" dirty="0" smtClean="0">
              <a:solidFill>
                <a:srgbClr val="92D05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pt-BR" b="1" dirty="0" smtClean="0">
              <a:solidFill>
                <a:srgbClr val="92D050"/>
              </a:solidFill>
            </a:endParaRPr>
          </a:p>
          <a:p>
            <a:pPr lvl="1"/>
            <a:r>
              <a:rPr lang="pt-BR" dirty="0" smtClean="0"/>
              <a:t>Meio ambiente de forma sistemática, melhorando “</a:t>
            </a:r>
            <a:r>
              <a:rPr lang="pt-BR" i="1" dirty="0" smtClean="0"/>
              <a:t>performance</a:t>
            </a:r>
            <a:r>
              <a:rPr lang="pt-BR" dirty="0" smtClean="0"/>
              <a:t>”</a:t>
            </a:r>
          </a:p>
          <a:p>
            <a:pPr lvl="1"/>
            <a:r>
              <a:rPr lang="pt-BR" dirty="0" smtClean="0"/>
              <a:t>Prioridade: Proteção dos empregados (cumprimento de legislação e regulamentos)</a:t>
            </a:r>
          </a:p>
          <a:p>
            <a:pPr lvl="1"/>
            <a:r>
              <a:rPr lang="pt-BR" dirty="0" smtClean="0"/>
              <a:t>Estabelecimento de metas e objetivos acompanhados nas auditorias internas e avaliações da alta administração </a:t>
            </a:r>
          </a:p>
          <a:p>
            <a:pPr lvl="1"/>
            <a:r>
              <a:rPr lang="pt-BR" dirty="0" smtClean="0"/>
              <a:t>Atenção especial à </a:t>
            </a:r>
            <a:r>
              <a:rPr lang="pt-BR" dirty="0" smtClean="0"/>
              <a:t>comunicação </a:t>
            </a:r>
            <a:r>
              <a:rPr lang="pt-BR" dirty="0" smtClean="0"/>
              <a:t>com todos os “</a:t>
            </a:r>
            <a:r>
              <a:rPr lang="pt-BR" i="1" dirty="0" err="1" smtClean="0"/>
              <a:t>stake-holders</a:t>
            </a:r>
            <a:r>
              <a:rPr lang="pt-BR" dirty="0" smtClean="0"/>
              <a:t>”</a:t>
            </a:r>
            <a:endParaRPr lang="pt-BR" dirty="0" smtClean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pt-BR" dirty="0" smtClean="0"/>
          </a:p>
          <a:p>
            <a:pPr algn="r"/>
            <a:endParaRPr lang="pt-BR" dirty="0" smtClean="0">
              <a:solidFill>
                <a:srgbClr val="92D050"/>
              </a:solidFill>
            </a:endParaRPr>
          </a:p>
          <a:p>
            <a:pPr algn="r"/>
            <a:endParaRPr lang="pt-BR" dirty="0" smtClean="0">
              <a:solidFill>
                <a:srgbClr val="92D050"/>
              </a:solidFill>
            </a:endParaRPr>
          </a:p>
          <a:p>
            <a:pPr algn="r"/>
            <a:r>
              <a:rPr lang="pt-BR" b="1" dirty="0" smtClean="0">
                <a:solidFill>
                  <a:srgbClr val="92D050"/>
                </a:solidFill>
              </a:rPr>
              <a:t>REVISÃO</a:t>
            </a:r>
            <a:r>
              <a:rPr lang="pt-BR" dirty="0" smtClean="0">
                <a:solidFill>
                  <a:srgbClr val="92D050"/>
                </a:solidFill>
              </a:rPr>
              <a:t> </a:t>
            </a:r>
            <a:endParaRPr lang="pt-BR" dirty="0" smtClean="0">
              <a:solidFill>
                <a:srgbClr val="92D050"/>
              </a:solidFill>
            </a:endParaRPr>
          </a:p>
          <a:p>
            <a:pPr algn="r">
              <a:buNone/>
            </a:pPr>
            <a:endParaRPr lang="pt-BR" dirty="0" smtClean="0">
              <a:solidFill>
                <a:srgbClr val="92D050"/>
              </a:solidFill>
            </a:endParaRPr>
          </a:p>
          <a:p>
            <a:pPr lvl="1" algn="r"/>
            <a:endParaRPr lang="pt-BR" sz="2400" dirty="0" smtClean="0"/>
          </a:p>
          <a:p>
            <a:pPr lvl="1" algn="r"/>
            <a:r>
              <a:rPr lang="pt-BR" sz="2400" dirty="0" smtClean="0"/>
              <a:t>Publicação </a:t>
            </a:r>
            <a:r>
              <a:rPr lang="pt-BR" sz="2400" dirty="0" smtClean="0"/>
              <a:t>primeira norma: 1996</a:t>
            </a:r>
          </a:p>
          <a:p>
            <a:pPr lvl="1" algn="r"/>
            <a:r>
              <a:rPr lang="pt-BR" sz="2400" dirty="0" smtClean="0"/>
              <a:t>Espera-se a revisão a cada 5 anos </a:t>
            </a:r>
          </a:p>
          <a:p>
            <a:pPr lvl="1" algn="r"/>
            <a:endParaRPr lang="pt-BR" sz="2400" dirty="0" smtClean="0"/>
          </a:p>
          <a:p>
            <a:pPr lvl="1" algn="r"/>
            <a:r>
              <a:rPr lang="pt-BR" sz="2400" dirty="0" smtClean="0"/>
              <a:t>Ex. ISSO 14001/1996 – Revisão 2004 </a:t>
            </a: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0" name="Picture 2" descr="Resultado de imagem para revi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06220"/>
            <a:ext cx="2989994" cy="2853885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5292080" y="1268760"/>
            <a:ext cx="43204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IMPACTO NOS NEGÓCIOS </a:t>
            </a:r>
          </a:p>
          <a:p>
            <a:pPr>
              <a:buNone/>
            </a:pPr>
            <a:endParaRPr lang="pt-BR" dirty="0" smtClean="0">
              <a:solidFill>
                <a:srgbClr val="92D050"/>
              </a:solidFill>
            </a:endParaRPr>
          </a:p>
          <a:p>
            <a:pPr lvl="1"/>
            <a:r>
              <a:rPr lang="pt-BR" dirty="0" smtClean="0"/>
              <a:t>Vantagem competitiva</a:t>
            </a:r>
          </a:p>
          <a:p>
            <a:pPr lvl="1"/>
            <a:r>
              <a:rPr lang="pt-BR" dirty="0" smtClean="0"/>
              <a:t>Produtos com utilização mais segura, minimizando desperdícios e aumentando proteção ambiental </a:t>
            </a:r>
          </a:p>
          <a:p>
            <a:pPr lvl="1"/>
            <a:r>
              <a:rPr lang="pt-BR" dirty="0" smtClean="0"/>
              <a:t>Segurados agora avaliam riscos de acidentes ambientais na estipulação de prêmios de seguros</a:t>
            </a:r>
          </a:p>
          <a:p>
            <a:pPr lvl="1"/>
            <a:r>
              <a:rPr lang="pt-BR" dirty="0" smtClean="0"/>
              <a:t>Órgãos de financiamento internacional exigem preenchimentos de relatórios ambientais </a:t>
            </a: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78" name="AutoShape 2" descr="Resultado de imagem para MERCADOS VER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Resultado de imagem para MERCADOS VER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6" name="Picture 2" descr="Resultado de imagem para negó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3409013" cy="1694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IMPACTO NOS NEGÓCIOS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Demonstra </a:t>
            </a:r>
            <a:r>
              <a:rPr lang="pt-BR" dirty="0" smtClean="0">
                <a:solidFill>
                  <a:schemeClr val="tx1"/>
                </a:solidFill>
              </a:rPr>
              <a:t>que empresa preocupa com meio ambiente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Implantação </a:t>
            </a:r>
            <a:r>
              <a:rPr lang="pt-BR" dirty="0" smtClean="0">
                <a:solidFill>
                  <a:schemeClr val="tx1"/>
                </a:solidFill>
              </a:rPr>
              <a:t>proporciona economia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Ênfase no melhoramento contínuo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Economia crescente à medida que o sistema está em funcionamento  </a:t>
            </a:r>
          </a:p>
          <a:p>
            <a:pPr>
              <a:buNone/>
            </a:pPr>
            <a:endParaRPr lang="pt-BR" dirty="0" smtClean="0">
              <a:solidFill>
                <a:srgbClr val="92D050"/>
              </a:solidFill>
            </a:endParaRP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10 Elipse"/>
          <p:cNvSpPr/>
          <p:nvPr/>
        </p:nvSpPr>
        <p:spPr>
          <a:xfrm>
            <a:off x="3491880" y="5445224"/>
            <a:ext cx="4320480" cy="10801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92D050"/>
                </a:solidFill>
              </a:rPr>
              <a:t>VOLUNTÁRIA </a:t>
            </a:r>
            <a:endParaRPr lang="pt-BR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b="1" dirty="0" smtClean="0">
              <a:solidFill>
                <a:srgbClr val="92D050"/>
              </a:solidFill>
            </a:endParaRPr>
          </a:p>
          <a:p>
            <a:r>
              <a:rPr lang="pt-BR" b="1" dirty="0" smtClean="0">
                <a:solidFill>
                  <a:srgbClr val="92D050"/>
                </a:solidFill>
              </a:rPr>
              <a:t>MINHA </a:t>
            </a:r>
            <a:r>
              <a:rPr lang="pt-BR" b="1" dirty="0" smtClean="0">
                <a:solidFill>
                  <a:srgbClr val="92D050"/>
                </a:solidFill>
              </a:rPr>
              <a:t>EMPRESA PRECISA IMPLANTAR IS0 14000?</a:t>
            </a:r>
          </a:p>
          <a:p>
            <a:pPr lvl="1"/>
            <a:r>
              <a:rPr lang="pt-BR" sz="2500" dirty="0" smtClean="0"/>
              <a:t>Vai </a:t>
            </a:r>
            <a:r>
              <a:rPr lang="pt-BR" sz="2500" dirty="0" smtClean="0"/>
              <a:t>melhorar a performance ambiental?</a:t>
            </a:r>
          </a:p>
          <a:p>
            <a:pPr lvl="1"/>
            <a:r>
              <a:rPr lang="pt-BR" sz="2500" dirty="0" smtClean="0"/>
              <a:t>Vai promover melhoria na eficiência operacional?</a:t>
            </a:r>
          </a:p>
          <a:p>
            <a:pPr lvl="1"/>
            <a:r>
              <a:rPr lang="pt-BR" sz="2500" dirty="0" smtClean="0"/>
              <a:t>Vai ser requerido ou encorajado pelos órgãos governamentais ou de classe?</a:t>
            </a:r>
          </a:p>
          <a:p>
            <a:pPr lvl="1"/>
            <a:r>
              <a:rPr lang="pt-BR" sz="2500" dirty="0" smtClean="0"/>
              <a:t>Vai ser solicitado pelos clientes?</a:t>
            </a:r>
          </a:p>
          <a:p>
            <a:pPr lvl="1"/>
            <a:r>
              <a:rPr lang="pt-BR" sz="2500" dirty="0" smtClean="0"/>
              <a:t>Há expectativa da sociedade?</a:t>
            </a:r>
          </a:p>
          <a:p>
            <a:pPr lvl="1"/>
            <a:r>
              <a:rPr lang="pt-BR" sz="2500" dirty="0" smtClean="0"/>
              <a:t>Qual a análise de custo/benefício?</a:t>
            </a:r>
            <a:endParaRPr lang="pt-BR" dirty="0" smtClean="0">
              <a:solidFill>
                <a:srgbClr val="92D050"/>
              </a:solidFill>
            </a:endParaRP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38" name="Picture 2" descr="Resultado de imagem para negó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2994720" cy="16260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8" name="17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CERTIFICAÇÃO 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ACREDITAÇÃO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9" name="18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rgbClr val="00B0F0"/>
                </a:solidFill>
              </a:rPr>
              <a:t>Procedimento pelo qual uma entidade de terceira parte dá uma garantia escrita de que um produto, processo ou serviço está conforme os requisitos especificados.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21" name="2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rgbClr val="00B0F0"/>
                </a:solidFill>
              </a:rPr>
              <a:t>Procedimento pelo qual uma autoridade nacional dá reconhecimento formal de que uma entidade é competente para conceder a certificação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21 Marco"/>
          <p:cNvSpPr/>
          <p:nvPr/>
        </p:nvSpPr>
        <p:spPr>
          <a:xfrm>
            <a:off x="4572000" y="1196752"/>
            <a:ext cx="2880320" cy="5760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CREDENCIAMENTO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VALIDADE DA CERTIFICAÇÃO 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23" name="22 Octágono"/>
          <p:cNvSpPr/>
          <p:nvPr/>
        </p:nvSpPr>
        <p:spPr>
          <a:xfrm>
            <a:off x="1547664" y="2996952"/>
            <a:ext cx="2016224" cy="108012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3 ANOS 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3923928" y="342900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26 Marco"/>
          <p:cNvSpPr/>
          <p:nvPr/>
        </p:nvSpPr>
        <p:spPr>
          <a:xfrm>
            <a:off x="4644008" y="3140968"/>
            <a:ext cx="2592288" cy="9361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RENOVAÇÃO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8" name="27 Octágono"/>
          <p:cNvSpPr/>
          <p:nvPr/>
        </p:nvSpPr>
        <p:spPr>
          <a:xfrm>
            <a:off x="1547664" y="4365104"/>
            <a:ext cx="2016224" cy="1080120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6  MESES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29" name="28 Flecha derecha"/>
          <p:cNvSpPr/>
          <p:nvPr/>
        </p:nvSpPr>
        <p:spPr>
          <a:xfrm>
            <a:off x="3923928" y="4797152"/>
            <a:ext cx="360040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29 Marco"/>
          <p:cNvSpPr/>
          <p:nvPr/>
        </p:nvSpPr>
        <p:spPr>
          <a:xfrm>
            <a:off x="4644008" y="4509120"/>
            <a:ext cx="2592288" cy="93610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AUDITORIA  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Resultado de imagem para certificação ambi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2353444" cy="2353444"/>
          </a:xfrm>
          <a:prstGeom prst="rect">
            <a:avLst/>
          </a:prstGeom>
          <a:noFill/>
        </p:spPr>
      </p:pic>
      <p:sp>
        <p:nvSpPr>
          <p:cNvPr id="18" name="17 Marco"/>
          <p:cNvSpPr/>
          <p:nvPr/>
        </p:nvSpPr>
        <p:spPr>
          <a:xfrm>
            <a:off x="4644008" y="5805264"/>
            <a:ext cx="2592288" cy="936104"/>
          </a:xfrm>
          <a:prstGeom prst="fram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N</a:t>
            </a:r>
            <a:r>
              <a:rPr lang="pt-BR" sz="2000" b="1" dirty="0" smtClean="0">
                <a:solidFill>
                  <a:schemeClr val="tx1"/>
                </a:solidFill>
              </a:rPr>
              <a:t>ÃO </a:t>
            </a:r>
            <a:r>
              <a:rPr lang="pt-BR" sz="2000" b="1" dirty="0" smtClean="0">
                <a:solidFill>
                  <a:schemeClr val="tx1"/>
                </a:solidFill>
              </a:rPr>
              <a:t>RENOVAÇÃO 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QUE SIGNIFICA OBTER CERTIFICAÇÃO </a:t>
            </a:r>
            <a:r>
              <a:rPr lang="pt-BR" b="1" dirty="0" smtClean="0">
                <a:solidFill>
                  <a:srgbClr val="92D050"/>
                </a:solidFill>
              </a:rPr>
              <a:t>ISO </a:t>
            </a:r>
            <a:r>
              <a:rPr lang="pt-BR" b="1" dirty="0" smtClean="0">
                <a:solidFill>
                  <a:srgbClr val="92D050"/>
                </a:solidFill>
              </a:rPr>
              <a:t>14000?</a:t>
            </a:r>
          </a:p>
          <a:p>
            <a:endParaRPr lang="pt-BR" dirty="0" smtClean="0">
              <a:solidFill>
                <a:srgbClr val="92D050"/>
              </a:solidFill>
            </a:endParaRPr>
          </a:p>
          <a:p>
            <a:pPr lvl="1"/>
            <a:r>
              <a:rPr lang="pt-BR" sz="3000" b="1" dirty="0" smtClean="0"/>
              <a:t>Significa que o Sistema de Gerenciamento Ambiental da Empresa foi avaliado por uma entidade independente reconhecida por um organismo nacional de </a:t>
            </a:r>
            <a:r>
              <a:rPr lang="pt-BR" sz="3000" b="1" dirty="0" err="1" smtClean="0"/>
              <a:t>acreditação</a:t>
            </a:r>
            <a:r>
              <a:rPr lang="pt-BR" sz="3000" b="1" dirty="0" smtClean="0"/>
              <a:t>, e considerado de acordo com os requisitos da norma ISO 14001.</a:t>
            </a:r>
            <a:endParaRPr lang="pt-BR" sz="3000" b="1" dirty="0">
              <a:solidFill>
                <a:srgbClr val="92D050"/>
              </a:solidFill>
            </a:endParaRPr>
          </a:p>
        </p:txBody>
      </p:sp>
      <p:pic>
        <p:nvPicPr>
          <p:cNvPr id="11266" name="Picture 2" descr="Resultado de imagem para ÓTIMO 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2575410" cy="206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2D050"/>
                </a:solidFill>
              </a:rPr>
              <a:t>ESTRUTURA </a:t>
            </a:r>
            <a:r>
              <a:rPr lang="pt-BR" b="1" dirty="0" smtClean="0">
                <a:solidFill>
                  <a:srgbClr val="92D050"/>
                </a:solidFill>
              </a:rPr>
              <a:t>DA CERTIFICAÇÃO NO BRASIL </a:t>
            </a:r>
          </a:p>
          <a:p>
            <a:endParaRPr lang="pt-BR" dirty="0" smtClean="0">
              <a:solidFill>
                <a:srgbClr val="92D050"/>
              </a:solidFill>
            </a:endParaRP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2" name="11 Diagrama"/>
          <p:cNvGraphicFramePr/>
          <p:nvPr/>
        </p:nvGraphicFramePr>
        <p:xfrm>
          <a:off x="611560" y="1988840"/>
          <a:ext cx="58563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rgbClr val="00B050"/>
                </a:solidFill>
              </a:rPr>
              <a:t>	</a:t>
            </a:r>
          </a:p>
          <a:p>
            <a:pPr algn="ctr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002060"/>
                </a:solidFill>
              </a:rPr>
              <a:t>SGA</a:t>
            </a:r>
            <a:r>
              <a:rPr lang="pt-BR" dirty="0" smtClean="0">
                <a:solidFill>
                  <a:srgbClr val="002060"/>
                </a:solidFill>
              </a:rPr>
              <a:t>: a parte do sistema de gestão global que inclui estrutura organizacional, atividades de planejamento, responsabilidades, práticas, procedimentos, processos e recursos para desenvolver, implementar, atingir, analisar criticamente e manter a política ambiental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pt-BR" sz="2000" i="1" dirty="0" smtClean="0">
                <a:solidFill>
                  <a:srgbClr val="FFC000"/>
                </a:solidFill>
              </a:rPr>
              <a:t>Norma ISO 14001/1996 </a:t>
            </a:r>
            <a:endParaRPr lang="pt-BR" sz="2000" i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Resultado de imagem para sistemas de gestão ambi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2721442" cy="153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92D050"/>
                </a:solidFill>
              </a:rPr>
              <a:t>ESTRUTURA </a:t>
            </a:r>
            <a:r>
              <a:rPr lang="pt-BR" b="1" dirty="0" smtClean="0">
                <a:solidFill>
                  <a:srgbClr val="92D050"/>
                </a:solidFill>
              </a:rPr>
              <a:t>DA CERTIFICAÇÃO NO BRASIL </a:t>
            </a:r>
          </a:p>
          <a:p>
            <a:endParaRPr lang="pt-BR" dirty="0" smtClean="0">
              <a:solidFill>
                <a:srgbClr val="92D050"/>
              </a:solidFill>
            </a:endParaRP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12 Diagrama"/>
          <p:cNvGraphicFramePr/>
          <p:nvPr/>
        </p:nvGraphicFramePr>
        <p:xfrm>
          <a:off x="611560" y="2348880"/>
          <a:ext cx="72362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rgbClr val="92D050"/>
                </a:solidFill>
              </a:rPr>
              <a:t>ESTRUTURA </a:t>
            </a:r>
            <a:r>
              <a:rPr lang="pt-BR" b="1" dirty="0" smtClean="0">
                <a:solidFill>
                  <a:srgbClr val="92D050"/>
                </a:solidFill>
              </a:rPr>
              <a:t>DA CERTIFICAÇÃO NO BRASIL </a:t>
            </a:r>
            <a:endParaRPr lang="pt-BR" b="1" dirty="0" smtClean="0">
              <a:solidFill>
                <a:srgbClr val="92D050"/>
              </a:solidFill>
            </a:endParaRPr>
          </a:p>
          <a:p>
            <a:endParaRPr lang="pt-BR" b="1" dirty="0" smtClean="0">
              <a:solidFill>
                <a:srgbClr val="92D050"/>
              </a:solidFill>
            </a:endParaRPr>
          </a:p>
          <a:p>
            <a:r>
              <a:rPr lang="pt-BR" dirty="0" smtClean="0"/>
              <a:t>Constituída </a:t>
            </a:r>
            <a:r>
              <a:rPr lang="pt-BR" dirty="0" smtClean="0"/>
              <a:t>por cerca de 35 instituições, a CCA concluiu, no final de 1996, a elaboração dos </a:t>
            </a:r>
            <a:r>
              <a:rPr lang="pt-BR" dirty="0" smtClean="0"/>
              <a:t>seguintes documentos </a:t>
            </a:r>
            <a:r>
              <a:rPr lang="pt-BR" dirty="0" smtClean="0"/>
              <a:t>:</a:t>
            </a:r>
          </a:p>
          <a:p>
            <a:pPr lvl="1"/>
            <a:r>
              <a:rPr lang="pt-BR" sz="2500" dirty="0" smtClean="0"/>
              <a:t>Critérios </a:t>
            </a:r>
            <a:r>
              <a:rPr lang="pt-BR" sz="2500" dirty="0" smtClean="0"/>
              <a:t>para o credenciamento de organismos de certificação de </a:t>
            </a:r>
            <a:r>
              <a:rPr lang="pt-BR" sz="2500" u="sng" dirty="0" smtClean="0"/>
              <a:t>sistemas de gestão ambiental</a:t>
            </a:r>
          </a:p>
          <a:p>
            <a:pPr lvl="1"/>
            <a:r>
              <a:rPr lang="pt-BR" sz="2500" dirty="0" smtClean="0"/>
              <a:t>Critérios </a:t>
            </a:r>
            <a:r>
              <a:rPr lang="pt-BR" sz="2500" dirty="0" smtClean="0"/>
              <a:t>para o credenciamento de organismos de </a:t>
            </a:r>
            <a:r>
              <a:rPr lang="pt-BR" sz="2500" u="sng" dirty="0" smtClean="0"/>
              <a:t>treinamento de auditores ambientais</a:t>
            </a:r>
          </a:p>
          <a:p>
            <a:pPr lvl="1"/>
            <a:r>
              <a:rPr lang="pt-BR" sz="2500" dirty="0" smtClean="0"/>
              <a:t>Critérios </a:t>
            </a:r>
            <a:r>
              <a:rPr lang="pt-BR" sz="2500" dirty="0" smtClean="0"/>
              <a:t>para a </a:t>
            </a:r>
            <a:r>
              <a:rPr lang="pt-BR" sz="2500" u="sng" dirty="0" smtClean="0"/>
              <a:t>certificação de auditores </a:t>
            </a:r>
            <a:r>
              <a:rPr lang="pt-BR" sz="2500" dirty="0" smtClean="0"/>
              <a:t>de sistemas de gestão ambiental</a:t>
            </a:r>
            <a:endParaRPr lang="pt-BR" b="1" dirty="0" smtClean="0">
              <a:solidFill>
                <a:srgbClr val="92D050"/>
              </a:solidFill>
            </a:endParaRPr>
          </a:p>
          <a:p>
            <a:endParaRPr lang="pt-BR" dirty="0" smtClean="0">
              <a:solidFill>
                <a:srgbClr val="92D050"/>
              </a:solidFill>
            </a:endParaRPr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2226" name="Picture 2" descr="Resultado de imagem para docu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608" y="5247456"/>
            <a:ext cx="2147392" cy="16105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COMO ESCOLHER ENTIDADE CERTIFICADORA?</a:t>
            </a:r>
          </a:p>
          <a:p>
            <a:endParaRPr lang="pt-BR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pt-BR" dirty="0" smtClean="0"/>
              <a:t>	A </a:t>
            </a:r>
            <a:r>
              <a:rPr lang="pt-BR" dirty="0" smtClean="0"/>
              <a:t>Certificação é o processo pelo qual a empresa procura demonstrar para seus clientes que tem um sistema de qualidade implantado.</a:t>
            </a:r>
            <a:endParaRPr lang="pt-BR" dirty="0" smtClean="0">
              <a:solidFill>
                <a:srgbClr val="92D050"/>
              </a:solidFill>
            </a:endParaRPr>
          </a:p>
          <a:p>
            <a:endParaRPr lang="pt-BR" dirty="0" smtClean="0">
              <a:solidFill>
                <a:srgbClr val="92D050"/>
              </a:solidFill>
            </a:endParaRPr>
          </a:p>
        </p:txBody>
      </p:sp>
      <p:pic>
        <p:nvPicPr>
          <p:cNvPr id="9218" name="Picture 2" descr="Resultado de imagem para entidade certifica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373216"/>
            <a:ext cx="3074665" cy="142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1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COMO ESCOLHER ENTIDADE CERTIFICADORA?</a:t>
            </a:r>
          </a:p>
          <a:p>
            <a:pPr algn="r"/>
            <a:endParaRPr lang="pt-BR" dirty="0" smtClean="0">
              <a:solidFill>
                <a:srgbClr val="92D050"/>
              </a:solidFill>
            </a:endParaRPr>
          </a:p>
          <a:p>
            <a:pPr lvl="1" algn="r"/>
            <a:endParaRPr lang="pt-BR" b="1" dirty="0" smtClean="0">
              <a:solidFill>
                <a:srgbClr val="FFC000"/>
              </a:solidFill>
            </a:endParaRPr>
          </a:p>
          <a:p>
            <a:pPr lvl="1" algn="r"/>
            <a:endParaRPr lang="pt-BR" b="1" dirty="0" smtClean="0">
              <a:solidFill>
                <a:srgbClr val="FFC000"/>
              </a:solidFill>
            </a:endParaRPr>
          </a:p>
          <a:p>
            <a:pPr lvl="1" algn="r"/>
            <a:r>
              <a:rPr lang="pt-BR" b="1" dirty="0" smtClean="0">
                <a:solidFill>
                  <a:srgbClr val="FFC000"/>
                </a:solidFill>
              </a:rPr>
              <a:t>CLIENTES</a:t>
            </a:r>
            <a:endParaRPr lang="pt-BR" b="1" dirty="0" smtClean="0">
              <a:solidFill>
                <a:srgbClr val="FFC000"/>
              </a:solidFill>
            </a:endParaRPr>
          </a:p>
          <a:p>
            <a:pPr lvl="1" algn="r"/>
            <a:endParaRPr lang="pt-BR" dirty="0" smtClean="0">
              <a:solidFill>
                <a:srgbClr val="92D050"/>
              </a:solidFill>
            </a:endParaRPr>
          </a:p>
          <a:p>
            <a:pPr lvl="1" algn="r"/>
            <a:r>
              <a:rPr lang="pt-BR" b="1" dirty="0" smtClean="0">
                <a:solidFill>
                  <a:srgbClr val="FFC000"/>
                </a:solidFill>
              </a:rPr>
              <a:t>MERCADO </a:t>
            </a:r>
          </a:p>
          <a:p>
            <a:pPr lvl="2" algn="r"/>
            <a:r>
              <a:rPr lang="pt-BR" dirty="0" smtClean="0">
                <a:solidFill>
                  <a:srgbClr val="002060"/>
                </a:solidFill>
              </a:rPr>
              <a:t>NACIONAL </a:t>
            </a:r>
          </a:p>
          <a:p>
            <a:pPr lvl="2" algn="r"/>
            <a:r>
              <a:rPr lang="pt-BR" dirty="0" smtClean="0">
                <a:solidFill>
                  <a:srgbClr val="002060"/>
                </a:solidFill>
              </a:rPr>
              <a:t>INTERNACIONAL </a:t>
            </a:r>
          </a:p>
          <a:p>
            <a:endParaRPr lang="pt-BR" dirty="0" smtClean="0">
              <a:solidFill>
                <a:srgbClr val="92D050"/>
              </a:solidFill>
            </a:endParaRPr>
          </a:p>
        </p:txBody>
      </p:sp>
      <p:pic>
        <p:nvPicPr>
          <p:cNvPr id="8194" name="Picture 2" descr="Resultado de imagem para cl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2780928"/>
            <a:ext cx="2014606" cy="2160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196" name="Picture 4" descr="Resultado de imagem para mercado internac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85184"/>
            <a:ext cx="2838500" cy="14360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10 CuadroTexto"/>
          <p:cNvSpPr txBox="1"/>
          <p:nvPr/>
        </p:nvSpPr>
        <p:spPr>
          <a:xfrm>
            <a:off x="1691680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</a:t>
            </a:r>
            <a:endParaRPr lang="pt-BR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"/>
            <a:ext cx="7551703" cy="69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30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2381250" cy="2381250"/>
          </a:xfrm>
          <a:prstGeom prst="rect">
            <a:avLst/>
          </a:prstGeom>
          <a:noFill/>
        </p:spPr>
      </p:pic>
      <p:pic>
        <p:nvPicPr>
          <p:cNvPr id="4813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1847528" cy="1847528"/>
          </a:xfrm>
          <a:prstGeom prst="rect">
            <a:avLst/>
          </a:prstGeom>
          <a:noFill/>
        </p:spPr>
      </p:pic>
      <p:pic>
        <p:nvPicPr>
          <p:cNvPr id="48134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237234" cy="2237234"/>
          </a:xfrm>
          <a:prstGeom prst="rect">
            <a:avLst/>
          </a:prstGeom>
          <a:noFill/>
        </p:spPr>
      </p:pic>
      <p:sp>
        <p:nvSpPr>
          <p:cNvPr id="48136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8" name="AutoShape 1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40" name="Picture 12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2067694" cy="2067694"/>
          </a:xfrm>
          <a:prstGeom prst="rect">
            <a:avLst/>
          </a:prstGeom>
          <a:noFill/>
        </p:spPr>
      </p:pic>
      <p:pic>
        <p:nvPicPr>
          <p:cNvPr id="48142" name="Picture 14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140968"/>
            <a:ext cx="2167508" cy="1970462"/>
          </a:xfrm>
          <a:prstGeom prst="rect">
            <a:avLst/>
          </a:prstGeom>
          <a:noFill/>
        </p:spPr>
      </p:pic>
      <p:pic>
        <p:nvPicPr>
          <p:cNvPr id="48144" name="Picture 16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789040"/>
            <a:ext cx="2546648" cy="2546648"/>
          </a:xfrm>
          <a:prstGeom prst="rect">
            <a:avLst/>
          </a:prstGeom>
          <a:noFill/>
        </p:spPr>
      </p:pic>
      <p:pic>
        <p:nvPicPr>
          <p:cNvPr id="48146" name="Picture 18" descr="Resultado de imagem para certificação ambient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682826"/>
            <a:ext cx="1357060" cy="217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Relação </a:t>
            </a:r>
            <a:r>
              <a:rPr lang="pt-BR" dirty="0" err="1" smtClean="0"/>
              <a:t>iso</a:t>
            </a:r>
            <a:r>
              <a:rPr lang="pt-BR" dirty="0" smtClean="0"/>
              <a:t> 9</a:t>
            </a:r>
            <a:r>
              <a:rPr lang="pt-BR" dirty="0" smtClean="0"/>
              <a:t>000 </a:t>
            </a:r>
            <a:r>
              <a:rPr lang="pt-BR" dirty="0" smtClean="0"/>
              <a:t>– </a:t>
            </a:r>
            <a:r>
              <a:rPr lang="pt-BR" dirty="0" err="1" smtClean="0"/>
              <a:t>iso</a:t>
            </a:r>
            <a:r>
              <a:rPr lang="pt-BR" dirty="0" smtClean="0"/>
              <a:t> </a:t>
            </a:r>
            <a:r>
              <a:rPr lang="pt-BR" dirty="0" smtClean="0"/>
              <a:t>14000</a:t>
            </a:r>
            <a:endParaRPr lang="pt-BR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ISO 9000</a:t>
            </a:r>
            <a:endParaRPr lang="pt-BR" sz="360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ISO 14000 </a:t>
            </a:r>
            <a:endParaRPr lang="pt-BR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 de gerenciamento, não de especificação </a:t>
            </a: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Estrutura base </a:t>
            </a: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 não garante qualidade do produto 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Idem </a:t>
            </a: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Utilizou muito a  estrutura de ISO 9000 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 não garante níveis de performance ambiental </a:t>
            </a: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Relação </a:t>
            </a:r>
            <a:r>
              <a:rPr lang="pt-BR" dirty="0" err="1" smtClean="0"/>
              <a:t>iso</a:t>
            </a:r>
            <a:r>
              <a:rPr lang="pt-BR" dirty="0" smtClean="0"/>
              <a:t> 14000 – </a:t>
            </a:r>
            <a:r>
              <a:rPr lang="pt-BR" dirty="0" err="1" smtClean="0"/>
              <a:t>iso</a:t>
            </a:r>
            <a:r>
              <a:rPr lang="pt-BR" dirty="0" smtClean="0"/>
              <a:t> 9000</a:t>
            </a:r>
            <a:endParaRPr lang="pt-BR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ISO 9000</a:t>
            </a:r>
            <a:endParaRPr lang="pt-BR" sz="360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ISO 14000 </a:t>
            </a:r>
            <a:endParaRPr lang="pt-BR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211144" cy="4114800"/>
          </a:xfrm>
        </p:spPr>
        <p:txBody>
          <a:bodyPr/>
          <a:lstStyle/>
          <a:p>
            <a:pPr algn="ctr"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ASPECTOS </a:t>
            </a:r>
            <a:r>
              <a:rPr lang="pt-BR" sz="2800" b="1" dirty="0" smtClean="0">
                <a:solidFill>
                  <a:srgbClr val="C00000"/>
                </a:solidFill>
              </a:rPr>
              <a:t>SIMILARES 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Estabelecimento de uma política;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Comprometimento da alta administração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de documentos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Treinamento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Auditoria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Ação corretiva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Revisão pela alta administração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Relação </a:t>
            </a:r>
            <a:r>
              <a:rPr lang="pt-BR" dirty="0" err="1" smtClean="0"/>
              <a:t>iso</a:t>
            </a:r>
            <a:r>
              <a:rPr lang="pt-BR" dirty="0" smtClean="0"/>
              <a:t> </a:t>
            </a:r>
            <a:r>
              <a:rPr lang="pt-BR" dirty="0" smtClean="0"/>
              <a:t>9</a:t>
            </a:r>
            <a:r>
              <a:rPr lang="pt-BR" dirty="0" smtClean="0"/>
              <a:t>000 </a:t>
            </a:r>
            <a:r>
              <a:rPr lang="pt-BR" dirty="0" smtClean="0"/>
              <a:t>– </a:t>
            </a:r>
            <a:r>
              <a:rPr lang="pt-BR" dirty="0" err="1" smtClean="0"/>
              <a:t>iso</a:t>
            </a:r>
            <a:r>
              <a:rPr lang="pt-BR" dirty="0" smtClean="0"/>
              <a:t> </a:t>
            </a:r>
            <a:r>
              <a:rPr lang="pt-BR" dirty="0" smtClean="0"/>
              <a:t>14000</a:t>
            </a:r>
            <a:endParaRPr lang="pt-BR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ISO 9000</a:t>
            </a:r>
            <a:endParaRPr lang="pt-BR" sz="3600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ISO 14000 </a:t>
            </a:r>
            <a:endParaRPr lang="pt-BR" sz="36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211144" cy="4114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pt-BR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MELHORÍAS </a:t>
            </a:r>
            <a:r>
              <a:rPr lang="pt-BR" sz="2800" b="1" dirty="0" smtClean="0">
                <a:solidFill>
                  <a:srgbClr val="C00000"/>
                </a:solidFill>
              </a:rPr>
              <a:t>DA ISO 14000 </a:t>
            </a:r>
            <a:endParaRPr lang="pt-BR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t-B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 de estruturação e redação mais avançado, considerando melhoria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contínua (ciclo) 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Leva em conta aspectos legais, não abordados pela ISO 9000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Requer o estabelecimento de metas e objetivos </a:t>
            </a:r>
            <a:r>
              <a:rPr lang="pt-B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mensuráveis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todas as operações que afetam o meio ambiente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 </a:t>
            </a:r>
            <a:endParaRPr lang="pt-B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certificação é um indicador para os consumidores de que o produto, processo ou serviço atende a padrões mínimos de 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qualidade”.</a:t>
            </a: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SGA aplicam-se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qualquer atividade econômica, pública ou privada, principalmente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aos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empreendimentos potencialmente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poluidores (indústrias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agroindústrias),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sistema possibilita que a organização controle e minimize os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impactos e riscos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ambientais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gerados nas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suas atividades.</a:t>
            </a:r>
            <a:b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7106" name="Picture 2" descr="Resultado de imagem para gestão ambi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5" y="4638674"/>
            <a:ext cx="2066925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</a:t>
            </a:r>
            <a:r>
              <a:rPr lang="pt-BR" dirty="0" smtClean="0"/>
              <a:t>14000 – ETAPAS DE </a:t>
            </a:r>
            <a:r>
              <a:rPr lang="pt-BR" dirty="0" err="1" smtClean="0"/>
              <a:t>G.A.</a:t>
            </a: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514465" cy="24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99592" y="6021288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 smtClean="0"/>
              <a:t>Ciclo </a:t>
            </a:r>
            <a:r>
              <a:rPr lang="pt-BR" sz="2800" i="1" dirty="0" smtClean="0"/>
              <a:t>PDCA</a:t>
            </a:r>
            <a:endParaRPr lang="pt-BR" sz="28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3968" y="5085184"/>
            <a:ext cx="295232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b="1" dirty="0" smtClean="0"/>
              <a:t>Planejar</a:t>
            </a:r>
            <a:r>
              <a:rPr lang="pt-BR" sz="2400" b="1" dirty="0" smtClean="0"/>
              <a:t>, </a:t>
            </a:r>
            <a:endParaRPr lang="pt-BR" sz="2400" b="1" dirty="0" smtClean="0"/>
          </a:p>
          <a:p>
            <a:pPr marL="342900" indent="-342900">
              <a:buAutoNum type="arabicPeriod"/>
            </a:pPr>
            <a:r>
              <a:rPr lang="pt-BR" sz="2400" b="1" dirty="0" smtClean="0"/>
              <a:t>Implementar</a:t>
            </a:r>
            <a:r>
              <a:rPr lang="pt-BR" sz="2400" b="1" dirty="0" smtClean="0"/>
              <a:t>, </a:t>
            </a:r>
            <a:endParaRPr lang="pt-BR" sz="2400" b="1" dirty="0" smtClean="0"/>
          </a:p>
          <a:p>
            <a:pPr marL="342900" indent="-342900">
              <a:buAutoNum type="arabicPeriod"/>
            </a:pPr>
            <a:r>
              <a:rPr lang="pt-BR" sz="2400" b="1" dirty="0" smtClean="0"/>
              <a:t>Checar/Corrigir  </a:t>
            </a:r>
          </a:p>
          <a:p>
            <a:pPr marL="342900" indent="-342900">
              <a:buAutoNum type="arabicPeriod"/>
            </a:pPr>
            <a:r>
              <a:rPr lang="pt-BR" sz="2400" b="1" dirty="0" smtClean="0"/>
              <a:t>Agir/Melhorar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 </a:t>
            </a:r>
            <a:endParaRPr lang="pt-BR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Possuir 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certificação ISO 14001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faz saber que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SGA de uma atividade econômica encontra-se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conformidade com o estabelecido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NBR ISO 14001:2004.</a:t>
            </a:r>
            <a:b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</a:t>
            </a: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certificação de um </a:t>
            </a: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SGA </a:t>
            </a: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pela NBR ISO 14001:2004 é um requisito essencial para as empresas que desejam competitividade em um contexto de mercado globalizado por intermédio da melhoria de seu desempenho </a:t>
            </a: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ambiental”.</a:t>
            </a:r>
            <a:endParaRPr lang="pt-BR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Resultado de imagem para gestão ambi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5" y="0"/>
            <a:ext cx="2066925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cs typeface="Trebuchet MS"/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rebuchet MS"/>
              </a:rPr>
              <a:t>AULA BASEADA EM: </a:t>
            </a:r>
          </a:p>
          <a:p>
            <a:pPr>
              <a:buNone/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cs typeface="Trebuchet MS"/>
            </a:endParaRPr>
          </a:p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rebuchet MS"/>
              </a:rPr>
              <a:t>ABNT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rebuchet MS"/>
              </a:rPr>
              <a:t>. NBR ISO 14001 - Sistemas de gestão ambiental - Especificação e diretrizes para uso. 1996.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SOARES, S.R. Apostila de gestão e planejamento ambiental. </a:t>
            </a:r>
            <a:r>
              <a:rPr lang="pt-B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Dpto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De Engenharia Ambiental – UFSC, 2006. </a:t>
            </a:r>
          </a:p>
          <a:p>
            <a:endParaRPr lang="pt-BR" dirty="0" smtClean="0"/>
          </a:p>
          <a:p>
            <a:r>
              <a:rPr lang="pt-BR" dirty="0" smtClean="0"/>
              <a:t> sites: </a:t>
            </a:r>
          </a:p>
          <a:p>
            <a:pPr lvl="1"/>
            <a:r>
              <a:rPr lang="pt-BR" dirty="0" smtClean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www.inmetro.gov.br/qualidade/comites/sbc.asp?</a:t>
            </a:r>
            <a:r>
              <a:rPr lang="pt-BR" dirty="0" err="1" smtClean="0">
                <a:hlinkClick r:id="rId2"/>
              </a:rPr>
              <a:t>iacao</a:t>
            </a:r>
            <a:r>
              <a:rPr lang="pt-BR" dirty="0" smtClean="0">
                <a:hlinkClick r:id="rId2"/>
              </a:rPr>
              <a:t>=imprimir</a:t>
            </a:r>
            <a:r>
              <a:rPr lang="pt-BR" dirty="0" smtClean="0"/>
              <a:t> 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em casa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Leitura prévia, na íntegra, da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rebuchet MS"/>
              </a:rPr>
              <a:t>ABNT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rebuchet MS"/>
              </a:rPr>
              <a:t>NBR ISO </a:t>
            </a:r>
            <a:r>
              <a:rPr lang="pt-BR" dirty="0" smtClean="0">
                <a:cs typeface="Trebuchet MS"/>
              </a:rPr>
              <a:t>14001, para a próxima aula, dia 20.03.18. </a:t>
            </a: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smtClean="0"/>
              <a:t>Definir, por grupos de trabalho, os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PASSSOS/ETAPAS</a:t>
            </a:r>
            <a:r>
              <a:rPr lang="pt-BR" dirty="0" smtClean="0"/>
              <a:t> para implantação de um SGA, para o dia </a:t>
            </a:r>
            <a:r>
              <a:rPr lang="pt-BR" dirty="0" smtClean="0">
                <a:cs typeface="Trebuchet MS"/>
              </a:rPr>
              <a:t>20.03.18.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C00000"/>
                </a:solidFill>
              </a:rPr>
              <a:t>No máximo 8 etapas.  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3076" name="Picture 4" descr="Resultado de imagem para vamos estudar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39"/>
            <a:ext cx="2304256" cy="23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rgbClr val="00B050"/>
                </a:solidFill>
              </a:rPr>
              <a:t>ORIGEM </a:t>
            </a:r>
          </a:p>
          <a:p>
            <a:endParaRPr lang="pt-BR" dirty="0" smtClean="0"/>
          </a:p>
          <a:p>
            <a:r>
              <a:rPr lang="pt-BR" sz="2800" dirty="0" smtClean="0"/>
              <a:t>A iniciativa da </a:t>
            </a:r>
            <a:r>
              <a:rPr lang="pt-BR" sz="2800" dirty="0" smtClean="0"/>
              <a:t>ISO </a:t>
            </a:r>
            <a:r>
              <a:rPr lang="pt-BR" sz="2800" dirty="0" smtClean="0"/>
              <a:t>na área do meio ambiente nasceu da constatação do comitê técnico ISO 9000 que o respeito ao meio ambiente deve se integrar na gestão de um organismo. </a:t>
            </a:r>
          </a:p>
          <a:p>
            <a:endParaRPr lang="pt-BR" sz="2800" dirty="0" smtClean="0"/>
          </a:p>
          <a:p>
            <a:r>
              <a:rPr lang="pt-BR" sz="2800" dirty="0" smtClean="0"/>
              <a:t>Esta constatação originou o projeto de normas da série ISO 14000.</a:t>
            </a:r>
            <a:endParaRPr lang="pt-BR" dirty="0"/>
          </a:p>
        </p:txBody>
      </p:sp>
      <p:pic>
        <p:nvPicPr>
          <p:cNvPr id="4" name="Picture 2" descr="Resultado de imagem para etapas do sistema de gestão ambi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457" y="404664"/>
            <a:ext cx="2431399" cy="2139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pic>
        <p:nvPicPr>
          <p:cNvPr id="1026" name="Picture 2" descr="Resultado de imagem para I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5144"/>
            <a:ext cx="1728192" cy="1728192"/>
          </a:xfrm>
          <a:prstGeom prst="rect">
            <a:avLst/>
          </a:prstGeom>
          <a:noFill/>
        </p:spPr>
      </p:pic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8 CuadroTexto"/>
          <p:cNvSpPr txBox="1"/>
          <p:nvPr/>
        </p:nvSpPr>
        <p:spPr>
          <a:xfrm>
            <a:off x="4283968" y="52292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IGUALDADE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0" name="9 Igual que"/>
          <p:cNvSpPr/>
          <p:nvPr/>
        </p:nvSpPr>
        <p:spPr>
          <a:xfrm>
            <a:off x="3419872" y="5373216"/>
            <a:ext cx="57606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8" name="AutoShape 14" descr="Resultado de imagem para IS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0" name="Picture 16" descr="Resultado de imagem para 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6717946" cy="2304256"/>
          </a:xfrm>
          <a:prstGeom prst="rect">
            <a:avLst/>
          </a:prstGeom>
          <a:noFill/>
        </p:spPr>
      </p:pic>
      <p:sp>
        <p:nvSpPr>
          <p:cNvPr id="13" name="12 Rectángulo redondeado"/>
          <p:cNvSpPr/>
          <p:nvPr/>
        </p:nvSpPr>
        <p:spPr>
          <a:xfrm>
            <a:off x="3995936" y="1988840"/>
            <a:ext cx="3456384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PROPÓSITO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Desenvolver e promover normas e padrões mundiais que traduzam o consenso dos diferentes países do mundo de forma a facilitar o comércio internacional.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u="sng" dirty="0" smtClean="0">
                <a:solidFill>
                  <a:srgbClr val="92D050"/>
                </a:solidFill>
              </a:rPr>
              <a:t>Membros</a:t>
            </a:r>
            <a:r>
              <a:rPr lang="pt-BR" dirty="0" smtClean="0"/>
              <a:t> : A ISO tem 119 países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14000 </a:t>
            </a:r>
            <a:endParaRPr lang="pt-BR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92D050"/>
                </a:solidFill>
              </a:rPr>
              <a:t>REPRESENTANTE BRASILEIRO  </a:t>
            </a:r>
          </a:p>
          <a:p>
            <a:endParaRPr lang="pt-BR" dirty="0" smtClean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0" name="Picture 2" descr="Resultado de imagem para ab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5"/>
            <a:ext cx="6408712" cy="361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SÉRIE ISO </a:t>
            </a:r>
            <a:r>
              <a:rPr lang="pt-BR" dirty="0" smtClean="0"/>
              <a:t>14000 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2849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6" name="Picture 2" descr="Resultado de imagem para nor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834" y="836712"/>
            <a:ext cx="372455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SÉRIE ISO </a:t>
            </a:r>
            <a:r>
              <a:rPr lang="pt-BR" dirty="0" smtClean="0"/>
              <a:t>14000 </a:t>
            </a:r>
            <a:endParaRPr lang="pt-BR" dirty="0"/>
          </a:p>
        </p:txBody>
      </p:sp>
      <p:sp>
        <p:nvSpPr>
          <p:cNvPr id="1028" name="AutoShape 4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I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6" name="AutoShape 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0" name="AutoShape 6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6" name="AutoShape 12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8" name="AutoShape 14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20" name="AutoShape 16" descr="Resultado de imagem para iso 14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22" name="AutoShape 1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24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26" name="Picture 22" descr="Resultado de imagem para iso 1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00" y="1916832"/>
            <a:ext cx="4656568" cy="2030514"/>
          </a:xfrm>
          <a:prstGeom prst="rect">
            <a:avLst/>
          </a:prstGeom>
          <a:noFill/>
        </p:spPr>
      </p:pic>
      <p:sp>
        <p:nvSpPr>
          <p:cNvPr id="20" name="19 Flecha derecha"/>
          <p:cNvSpPr/>
          <p:nvPr/>
        </p:nvSpPr>
        <p:spPr>
          <a:xfrm>
            <a:off x="6012160" y="2564904"/>
            <a:ext cx="64807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28" name="Picture 24" descr="Resultado de imagem para iso 14001  certific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3552" y="1700808"/>
            <a:ext cx="2260448" cy="3096344"/>
          </a:xfrm>
          <a:prstGeom prst="rect">
            <a:avLst/>
          </a:prstGeom>
          <a:noFill/>
        </p:spPr>
      </p:pic>
      <p:sp>
        <p:nvSpPr>
          <p:cNvPr id="22" name="21 Más"/>
          <p:cNvSpPr/>
          <p:nvPr/>
        </p:nvSpPr>
        <p:spPr>
          <a:xfrm>
            <a:off x="2411760" y="4149080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22 CuadroTexto"/>
          <p:cNvSpPr txBox="1"/>
          <p:nvPr/>
        </p:nvSpPr>
        <p:spPr>
          <a:xfrm>
            <a:off x="467544" y="5085184"/>
            <a:ext cx="5040560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C000"/>
                </a:solidFill>
              </a:rPr>
              <a:t>NORMAS COMPLEMENTARES </a:t>
            </a:r>
            <a:endParaRPr lang="pt-BR" sz="4000" b="1" dirty="0">
              <a:solidFill>
                <a:srgbClr val="FFC00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79512" y="1628800"/>
            <a:ext cx="5616624" cy="504056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353</TotalTime>
  <Words>984</Words>
  <Application>Microsoft Office PowerPoint</Application>
  <PresentationFormat>Presentación en pantalla (4:3)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Opulento</vt:lpstr>
      <vt:lpstr>SistemaS de gestão ambiental (sga) – iso 14000 </vt:lpstr>
      <vt:lpstr>Conceito </vt:lpstr>
      <vt:lpstr>ISO 14000 – ETAPAS DE G.A.  </vt:lpstr>
      <vt:lpstr>ISO 14000 </vt:lpstr>
      <vt:lpstr>ISO 14000 </vt:lpstr>
      <vt:lpstr>ISO 14000 </vt:lpstr>
      <vt:lpstr>ISO 14000 </vt:lpstr>
      <vt:lpstr>SÉRIE ISO 14000 </vt:lpstr>
      <vt:lpstr>SÉRIE 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ISO 14000 </vt:lpstr>
      <vt:lpstr>Diapositiva 24</vt:lpstr>
      <vt:lpstr>Diapositiva 25</vt:lpstr>
      <vt:lpstr>Relação iso 9000 – iso 14000</vt:lpstr>
      <vt:lpstr>Relação iso 14000 – iso 9000</vt:lpstr>
      <vt:lpstr>Relação iso 9000 – iso 14000</vt:lpstr>
      <vt:lpstr>CONSIDERAÇÕES FINAIS </vt:lpstr>
      <vt:lpstr>CONSIDERAÇÕES FINAIS </vt:lpstr>
      <vt:lpstr>REFERÊNCIAS BIBLIOGRÁFICAS </vt:lpstr>
      <vt:lpstr>Atividade em casa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Margarita D.</dc:creator>
  <cp:lastModifiedBy>Margarita D.</cp:lastModifiedBy>
  <cp:revision>45</cp:revision>
  <dcterms:created xsi:type="dcterms:W3CDTF">2018-03-12T14:54:11Z</dcterms:created>
  <dcterms:modified xsi:type="dcterms:W3CDTF">2018-03-13T16:02:43Z</dcterms:modified>
</cp:coreProperties>
</file>